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342" r:id="rId3"/>
    <p:sldId id="348" r:id="rId4"/>
    <p:sldId id="300" r:id="rId5"/>
    <p:sldId id="284" r:id="rId6"/>
    <p:sldId id="349" r:id="rId7"/>
    <p:sldId id="337" r:id="rId8"/>
    <p:sldId id="352" r:id="rId9"/>
    <p:sldId id="338" r:id="rId10"/>
    <p:sldId id="360" r:id="rId11"/>
    <p:sldId id="361" r:id="rId12"/>
    <p:sldId id="365" r:id="rId13"/>
    <p:sldId id="354" r:id="rId14"/>
    <p:sldId id="289" r:id="rId15"/>
    <p:sldId id="319" r:id="rId16"/>
    <p:sldId id="345" r:id="rId17"/>
    <p:sldId id="350" r:id="rId18"/>
    <p:sldId id="366" r:id="rId19"/>
    <p:sldId id="274" r:id="rId20"/>
    <p:sldId id="306" r:id="rId21"/>
    <p:sldId id="344" r:id="rId22"/>
    <p:sldId id="298" r:id="rId23"/>
    <p:sldId id="359" r:id="rId24"/>
    <p:sldId id="356" r:id="rId25"/>
    <p:sldId id="358" r:id="rId26"/>
    <p:sldId id="353" r:id="rId27"/>
    <p:sldId id="357" r:id="rId28"/>
    <p:sldId id="363" r:id="rId29"/>
    <p:sldId id="355" r:id="rId30"/>
    <p:sldId id="364" r:id="rId31"/>
    <p:sldId id="339" r:id="rId32"/>
    <p:sldId id="27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29" autoAdjust="0"/>
    <p:restoredTop sz="83824" autoAdjust="0"/>
  </p:normalViewPr>
  <p:slideViewPr>
    <p:cSldViewPr snapToGrid="0" snapToObjects="1">
      <p:cViewPr varScale="1">
        <p:scale>
          <a:sx n="90" d="100"/>
          <a:sy n="90" d="100"/>
        </p:scale>
        <p:origin x="642" y="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2" d="100"/>
          <a:sy n="82" d="100"/>
        </p:scale>
        <p:origin x="203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5" Type="http://schemas.openxmlformats.org/officeDocument/2006/relationships/image" Target="../media/image11.emf"/><Relationship Id="rId4"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3741E8-06C1-8048-958A-FB3B73EC94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48702272-16EE-BE4F-8FF1-6889301F09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0EE9FF-F2B1-154F-84DE-42B535D99C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33FBEF-7AFF-6048-81CD-A2A0127DF520}" type="slidenum">
              <a:rPr lang="en-US" smtClean="0"/>
              <a:t>‹#›</a:t>
            </a:fld>
            <a:endParaRPr lang="en-US"/>
          </a:p>
        </p:txBody>
      </p:sp>
    </p:spTree>
    <p:extLst>
      <p:ext uri="{BB962C8B-B14F-4D97-AF65-F5344CB8AC3E}">
        <p14:creationId xmlns:p14="http://schemas.microsoft.com/office/powerpoint/2010/main" val="844422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1994AF-D40F-C049-8F53-8999E12B5AB7}" type="datetimeFigureOut">
              <a:rPr lang="en-US" smtClean="0"/>
              <a:t>12/7/2023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30526B-4D11-5B47-ABB8-EA6BDB0149E2}" type="slidenum">
              <a:rPr lang="en-US" smtClean="0"/>
              <a:t>‹#›</a:t>
            </a:fld>
            <a:endParaRPr lang="en-US"/>
          </a:p>
        </p:txBody>
      </p:sp>
    </p:spTree>
    <p:extLst>
      <p:ext uri="{BB962C8B-B14F-4D97-AF65-F5344CB8AC3E}">
        <p14:creationId xmlns:p14="http://schemas.microsoft.com/office/powerpoint/2010/main" val="3671227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0526B-4D11-5B47-ABB8-EA6BDB0149E2}" type="slidenum">
              <a:rPr lang="en-US" smtClean="0"/>
              <a:t>1</a:t>
            </a:fld>
            <a:endParaRPr lang="en-US"/>
          </a:p>
        </p:txBody>
      </p:sp>
    </p:spTree>
    <p:extLst>
      <p:ext uri="{BB962C8B-B14F-4D97-AF65-F5344CB8AC3E}">
        <p14:creationId xmlns:p14="http://schemas.microsoft.com/office/powerpoint/2010/main" val="3779058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6: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buClr>
                <a:schemeClr val="dk1"/>
              </a:buClr>
              <a:buSzPts val="1200"/>
            </a:pPr>
            <a:r>
              <a:rPr lang="en-US"/>
              <a:t>Slide viewed in the breakouts </a:t>
            </a:r>
            <a:endParaRPr/>
          </a:p>
          <a:p>
            <a:pPr marL="0" indent="0"/>
            <a:endParaRPr/>
          </a:p>
        </p:txBody>
      </p:sp>
      <p:sp>
        <p:nvSpPr>
          <p:cNvPr id="245" name="Google Shape;245;p16: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19</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130526B-4D11-5B47-ABB8-EA6BDB0149E2}" type="slidenum">
              <a:rPr lang="en-US" smtClean="0"/>
              <a:t>20</a:t>
            </a:fld>
            <a:endParaRPr lang="en-US"/>
          </a:p>
        </p:txBody>
      </p:sp>
    </p:spTree>
    <p:extLst>
      <p:ext uri="{BB962C8B-B14F-4D97-AF65-F5344CB8AC3E}">
        <p14:creationId xmlns:p14="http://schemas.microsoft.com/office/powerpoint/2010/main" val="755389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3:30</a:t>
            </a:r>
          </a:p>
        </p:txBody>
      </p:sp>
      <p:sp>
        <p:nvSpPr>
          <p:cNvPr id="4" name="Slide Number Placeholder 3"/>
          <p:cNvSpPr>
            <a:spLocks noGrp="1"/>
          </p:cNvSpPr>
          <p:nvPr>
            <p:ph type="sldNum" sz="quarter" idx="10"/>
          </p:nvPr>
        </p:nvSpPr>
        <p:spPr/>
        <p:txBody>
          <a:bodyPr/>
          <a:lstStyle/>
          <a:p>
            <a:fld id="{3130526B-4D11-5B47-ABB8-EA6BDB0149E2}" type="slidenum">
              <a:rPr lang="en-US" smtClean="0"/>
              <a:t>22</a:t>
            </a:fld>
            <a:endParaRPr lang="en-US"/>
          </a:p>
        </p:txBody>
      </p:sp>
    </p:spTree>
    <p:extLst>
      <p:ext uri="{BB962C8B-B14F-4D97-AF65-F5344CB8AC3E}">
        <p14:creationId xmlns:p14="http://schemas.microsoft.com/office/powerpoint/2010/main" val="1795348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a:t>
            </a:r>
          </a:p>
        </p:txBody>
      </p:sp>
      <p:sp>
        <p:nvSpPr>
          <p:cNvPr id="4" name="Slide Number Placeholder 3"/>
          <p:cNvSpPr>
            <a:spLocks noGrp="1"/>
          </p:cNvSpPr>
          <p:nvPr>
            <p:ph type="sldNum" sz="quarter" idx="5"/>
          </p:nvPr>
        </p:nvSpPr>
        <p:spPr/>
        <p:txBody>
          <a:bodyPr/>
          <a:lstStyle/>
          <a:p>
            <a:fld id="{3130526B-4D11-5B47-ABB8-EA6BDB0149E2}" type="slidenum">
              <a:rPr lang="en-US" smtClean="0"/>
              <a:t>23</a:t>
            </a:fld>
            <a:endParaRPr lang="en-US"/>
          </a:p>
        </p:txBody>
      </p:sp>
    </p:spTree>
    <p:extLst>
      <p:ext uri="{BB962C8B-B14F-4D97-AF65-F5344CB8AC3E}">
        <p14:creationId xmlns:p14="http://schemas.microsoft.com/office/powerpoint/2010/main" val="3821602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a:t>
            </a:r>
          </a:p>
        </p:txBody>
      </p:sp>
      <p:sp>
        <p:nvSpPr>
          <p:cNvPr id="4" name="Slide Number Placeholder 3"/>
          <p:cNvSpPr>
            <a:spLocks noGrp="1"/>
          </p:cNvSpPr>
          <p:nvPr>
            <p:ph type="sldNum" sz="quarter" idx="5"/>
          </p:nvPr>
        </p:nvSpPr>
        <p:spPr/>
        <p:txBody>
          <a:bodyPr/>
          <a:lstStyle/>
          <a:p>
            <a:fld id="{3130526B-4D11-5B47-ABB8-EA6BDB0149E2}" type="slidenum">
              <a:rPr lang="en-US" smtClean="0"/>
              <a:t>24</a:t>
            </a:fld>
            <a:endParaRPr lang="en-US"/>
          </a:p>
        </p:txBody>
      </p:sp>
    </p:spTree>
    <p:extLst>
      <p:ext uri="{BB962C8B-B14F-4D97-AF65-F5344CB8AC3E}">
        <p14:creationId xmlns:p14="http://schemas.microsoft.com/office/powerpoint/2010/main" val="295821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a:t>
            </a:r>
          </a:p>
        </p:txBody>
      </p:sp>
      <p:sp>
        <p:nvSpPr>
          <p:cNvPr id="4" name="Slide Number Placeholder 3"/>
          <p:cNvSpPr>
            <a:spLocks noGrp="1"/>
          </p:cNvSpPr>
          <p:nvPr>
            <p:ph type="sldNum" sz="quarter" idx="5"/>
          </p:nvPr>
        </p:nvSpPr>
        <p:spPr/>
        <p:txBody>
          <a:bodyPr/>
          <a:lstStyle/>
          <a:p>
            <a:fld id="{3130526B-4D11-5B47-ABB8-EA6BDB0149E2}" type="slidenum">
              <a:rPr lang="en-US" smtClean="0"/>
              <a:t>25</a:t>
            </a:fld>
            <a:endParaRPr lang="en-US"/>
          </a:p>
        </p:txBody>
      </p:sp>
    </p:spTree>
    <p:extLst>
      <p:ext uri="{BB962C8B-B14F-4D97-AF65-F5344CB8AC3E}">
        <p14:creationId xmlns:p14="http://schemas.microsoft.com/office/powerpoint/2010/main" val="2511589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a:t>
            </a:r>
          </a:p>
        </p:txBody>
      </p:sp>
      <p:sp>
        <p:nvSpPr>
          <p:cNvPr id="4" name="Slide Number Placeholder 3"/>
          <p:cNvSpPr>
            <a:spLocks noGrp="1"/>
          </p:cNvSpPr>
          <p:nvPr>
            <p:ph type="sldNum" sz="quarter" idx="5"/>
          </p:nvPr>
        </p:nvSpPr>
        <p:spPr/>
        <p:txBody>
          <a:bodyPr/>
          <a:lstStyle/>
          <a:p>
            <a:fld id="{3130526B-4D11-5B47-ABB8-EA6BDB0149E2}" type="slidenum">
              <a:rPr lang="en-US" smtClean="0"/>
              <a:t>26</a:t>
            </a:fld>
            <a:endParaRPr lang="en-US"/>
          </a:p>
        </p:txBody>
      </p:sp>
    </p:spTree>
    <p:extLst>
      <p:ext uri="{BB962C8B-B14F-4D97-AF65-F5344CB8AC3E}">
        <p14:creationId xmlns:p14="http://schemas.microsoft.com/office/powerpoint/2010/main" val="126560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a:t>
            </a:r>
          </a:p>
        </p:txBody>
      </p:sp>
      <p:sp>
        <p:nvSpPr>
          <p:cNvPr id="4" name="Slide Number Placeholder 3"/>
          <p:cNvSpPr>
            <a:spLocks noGrp="1"/>
          </p:cNvSpPr>
          <p:nvPr>
            <p:ph type="sldNum" sz="quarter" idx="5"/>
          </p:nvPr>
        </p:nvSpPr>
        <p:spPr/>
        <p:txBody>
          <a:bodyPr/>
          <a:lstStyle/>
          <a:p>
            <a:fld id="{3130526B-4D11-5B47-ABB8-EA6BDB0149E2}" type="slidenum">
              <a:rPr lang="en-US" smtClean="0"/>
              <a:t>27</a:t>
            </a:fld>
            <a:endParaRPr lang="en-US"/>
          </a:p>
        </p:txBody>
      </p:sp>
    </p:spTree>
    <p:extLst>
      <p:ext uri="{BB962C8B-B14F-4D97-AF65-F5344CB8AC3E}">
        <p14:creationId xmlns:p14="http://schemas.microsoft.com/office/powerpoint/2010/main" val="2582576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a:t>
            </a:r>
          </a:p>
        </p:txBody>
      </p:sp>
      <p:sp>
        <p:nvSpPr>
          <p:cNvPr id="4" name="Slide Number Placeholder 3"/>
          <p:cNvSpPr>
            <a:spLocks noGrp="1"/>
          </p:cNvSpPr>
          <p:nvPr>
            <p:ph type="sldNum" sz="quarter" idx="5"/>
          </p:nvPr>
        </p:nvSpPr>
        <p:spPr/>
        <p:txBody>
          <a:bodyPr/>
          <a:lstStyle/>
          <a:p>
            <a:fld id="{3130526B-4D11-5B47-ABB8-EA6BDB0149E2}" type="slidenum">
              <a:rPr lang="en-US" smtClean="0"/>
              <a:t>28</a:t>
            </a:fld>
            <a:endParaRPr lang="en-US"/>
          </a:p>
        </p:txBody>
      </p:sp>
    </p:spTree>
    <p:extLst>
      <p:ext uri="{BB962C8B-B14F-4D97-AF65-F5344CB8AC3E}">
        <p14:creationId xmlns:p14="http://schemas.microsoft.com/office/powerpoint/2010/main" val="3503143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Jim </a:t>
            </a:r>
          </a:p>
        </p:txBody>
      </p:sp>
      <p:sp>
        <p:nvSpPr>
          <p:cNvPr id="4" name="Slide Number Placeholder 3"/>
          <p:cNvSpPr>
            <a:spLocks noGrp="1"/>
          </p:cNvSpPr>
          <p:nvPr>
            <p:ph type="sldNum" sz="quarter" idx="5"/>
          </p:nvPr>
        </p:nvSpPr>
        <p:spPr/>
        <p:txBody>
          <a:bodyPr/>
          <a:lstStyle/>
          <a:p>
            <a:fld id="{3130526B-4D11-5B47-ABB8-EA6BDB0149E2}" type="slidenum">
              <a:rPr lang="en-US" smtClean="0"/>
              <a:t>29</a:t>
            </a:fld>
            <a:endParaRPr lang="en-US"/>
          </a:p>
        </p:txBody>
      </p:sp>
    </p:spTree>
    <p:extLst>
      <p:ext uri="{BB962C8B-B14F-4D97-AF65-F5344CB8AC3E}">
        <p14:creationId xmlns:p14="http://schemas.microsoft.com/office/powerpoint/2010/main" val="3707487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Instruction Ends December 8</a:t>
            </a:r>
          </a:p>
          <a:p>
            <a:r>
              <a:rPr lang="en-US" sz="1200" b="0" kern="1200" dirty="0">
                <a:solidFill>
                  <a:schemeClr val="tx1"/>
                </a:solidFill>
                <a:effectLst/>
                <a:latin typeface="+mn-lt"/>
                <a:ea typeface="+mn-ea"/>
                <a:cs typeface="+mn-cs"/>
              </a:rPr>
              <a:t>Final Exams December 9 – 15</a:t>
            </a:r>
          </a:p>
          <a:p>
            <a:r>
              <a:rPr lang="en-US" sz="1200" b="0" kern="1200" dirty="0">
                <a:solidFill>
                  <a:schemeClr val="tx1"/>
                </a:solidFill>
                <a:effectLst/>
                <a:latin typeface="+mn-lt"/>
                <a:ea typeface="+mn-ea"/>
                <a:cs typeface="+mn-cs"/>
              </a:rPr>
              <a:t>Quarter Ends December 15</a:t>
            </a:r>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7</a:t>
            </a:fld>
            <a:endParaRPr lang="en-US"/>
          </a:p>
        </p:txBody>
      </p:sp>
    </p:spTree>
    <p:extLst>
      <p:ext uri="{BB962C8B-B14F-4D97-AF65-F5344CB8AC3E}">
        <p14:creationId xmlns:p14="http://schemas.microsoft.com/office/powerpoint/2010/main" val="2038377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0: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endParaRPr/>
          </a:p>
        </p:txBody>
      </p:sp>
      <p:sp>
        <p:nvSpPr>
          <p:cNvPr id="281" name="Google Shape;281;p20: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32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9</a:t>
            </a:fld>
            <a:endParaRPr lang="en-US"/>
          </a:p>
        </p:txBody>
      </p:sp>
    </p:spTree>
    <p:extLst>
      <p:ext uri="{BB962C8B-B14F-4D97-AF65-F5344CB8AC3E}">
        <p14:creationId xmlns:p14="http://schemas.microsoft.com/office/powerpoint/2010/main" val="1216460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13</a:t>
            </a:fld>
            <a:endParaRPr lang="en-US"/>
          </a:p>
        </p:txBody>
      </p:sp>
    </p:spTree>
    <p:extLst>
      <p:ext uri="{BB962C8B-B14F-4D97-AF65-F5344CB8AC3E}">
        <p14:creationId xmlns:p14="http://schemas.microsoft.com/office/powerpoint/2010/main" val="2852165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2:30</a:t>
            </a:r>
          </a:p>
        </p:txBody>
      </p:sp>
      <p:sp>
        <p:nvSpPr>
          <p:cNvPr id="4" name="Slide Number Placeholder 3"/>
          <p:cNvSpPr>
            <a:spLocks noGrp="1"/>
          </p:cNvSpPr>
          <p:nvPr>
            <p:ph type="sldNum" sz="quarter" idx="10"/>
          </p:nvPr>
        </p:nvSpPr>
        <p:spPr/>
        <p:txBody>
          <a:bodyPr/>
          <a:lstStyle/>
          <a:p>
            <a:fld id="{3130526B-4D11-5B47-ABB8-EA6BDB0149E2}" type="slidenum">
              <a:rPr lang="en-US" smtClean="0"/>
              <a:t>14</a:t>
            </a:fld>
            <a:endParaRPr lang="en-US"/>
          </a:p>
        </p:txBody>
      </p:sp>
    </p:spTree>
    <p:extLst>
      <p:ext uri="{BB962C8B-B14F-4D97-AF65-F5344CB8AC3E}">
        <p14:creationId xmlns:p14="http://schemas.microsoft.com/office/powerpoint/2010/main" val="3852472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15</a:t>
            </a:fld>
            <a:endParaRPr lang="en-US"/>
          </a:p>
        </p:txBody>
      </p:sp>
    </p:spTree>
    <p:extLst>
      <p:ext uri="{BB962C8B-B14F-4D97-AF65-F5344CB8AC3E}">
        <p14:creationId xmlns:p14="http://schemas.microsoft.com/office/powerpoint/2010/main" val="3752272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16</a:t>
            </a:fld>
            <a:endParaRPr lang="en-US"/>
          </a:p>
        </p:txBody>
      </p:sp>
    </p:spTree>
    <p:extLst>
      <p:ext uri="{BB962C8B-B14F-4D97-AF65-F5344CB8AC3E}">
        <p14:creationId xmlns:p14="http://schemas.microsoft.com/office/powerpoint/2010/main" val="269146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17</a:t>
            </a:fld>
            <a:endParaRPr lang="en-US"/>
          </a:p>
        </p:txBody>
      </p:sp>
    </p:spTree>
    <p:extLst>
      <p:ext uri="{BB962C8B-B14F-4D97-AF65-F5344CB8AC3E}">
        <p14:creationId xmlns:p14="http://schemas.microsoft.com/office/powerpoint/2010/main" val="1506186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https://ucsb.app.box.com/s/350y0fz0z07vj2mxwqr9yp72jjc45gyo</a:t>
            </a:r>
          </a:p>
          <a:p>
            <a:r>
              <a:rPr lang="en-US" dirty="0">
                <a:effectLst/>
              </a:rPr>
              <a:t>I – IV</a:t>
            </a:r>
          </a:p>
          <a:p>
            <a:r>
              <a:rPr lang="en-US" dirty="0">
                <a:effectLst/>
              </a:rPr>
              <a:t>Seismic Safety Policy Compliant</a:t>
            </a:r>
          </a:p>
          <a:p>
            <a:r>
              <a:rPr lang="en-US" dirty="0">
                <a:effectLst/>
              </a:rPr>
              <a:t>V</a:t>
            </a:r>
          </a:p>
          <a:p>
            <a:r>
              <a:rPr lang="en-US" dirty="0">
                <a:effectLst/>
              </a:rPr>
              <a:t>Requires Further Evaluation and, if Confirmed, Must be Addressed in Order of Priority</a:t>
            </a:r>
          </a:p>
          <a:p>
            <a:r>
              <a:rPr lang="en-US" dirty="0">
                <a:effectLst/>
              </a:rPr>
              <a:t>VI</a:t>
            </a:r>
          </a:p>
          <a:p>
            <a:r>
              <a:rPr lang="en-US" dirty="0">
                <a:effectLst/>
              </a:rPr>
              <a:t>High-Priority for Correction</a:t>
            </a:r>
          </a:p>
          <a:p>
            <a:r>
              <a:rPr lang="en-US" dirty="0">
                <a:effectLst/>
              </a:rPr>
              <a:t>VII</a:t>
            </a:r>
          </a:p>
          <a:p>
            <a:r>
              <a:rPr lang="en-US" dirty="0">
                <a:effectLst/>
              </a:rPr>
              <a:t>Must be Unoccupied and Access-Restricted</a:t>
            </a:r>
          </a:p>
          <a:p>
            <a:endParaRPr lang="en-US" dirty="0"/>
          </a:p>
        </p:txBody>
      </p:sp>
      <p:sp>
        <p:nvSpPr>
          <p:cNvPr id="4" name="Slide Number Placeholder 3"/>
          <p:cNvSpPr>
            <a:spLocks noGrp="1"/>
          </p:cNvSpPr>
          <p:nvPr>
            <p:ph type="sldNum" sz="quarter" idx="5"/>
          </p:nvPr>
        </p:nvSpPr>
        <p:spPr/>
        <p:txBody>
          <a:bodyPr/>
          <a:lstStyle/>
          <a:p>
            <a:fld id="{3130526B-4D11-5B47-ABB8-EA6BDB0149E2}" type="slidenum">
              <a:rPr lang="en-US" smtClean="0"/>
              <a:t>18</a:t>
            </a:fld>
            <a:endParaRPr lang="en-US"/>
          </a:p>
        </p:txBody>
      </p:sp>
    </p:spTree>
    <p:extLst>
      <p:ext uri="{BB962C8B-B14F-4D97-AF65-F5344CB8AC3E}">
        <p14:creationId xmlns:p14="http://schemas.microsoft.com/office/powerpoint/2010/main" val="2132258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BD438E-54C3-1542-AD4D-7C03686E93D3}"/>
              </a:ext>
            </a:extLst>
          </p:cNvPr>
          <p:cNvSpPr/>
          <p:nvPr userDrawn="1"/>
        </p:nvSpPr>
        <p:spPr>
          <a:xfrm>
            <a:off x="0" y="5624946"/>
            <a:ext cx="9144000" cy="12330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C29C91-D1E5-C148-B8F1-D5C38B745EF3}"/>
              </a:ext>
            </a:extLst>
          </p:cNvPr>
          <p:cNvSpPr>
            <a:spLocks noGrp="1"/>
          </p:cNvSpPr>
          <p:nvPr>
            <p:ph type="ctrTitle"/>
          </p:nvPr>
        </p:nvSpPr>
        <p:spPr>
          <a:xfrm>
            <a:off x="317809" y="1539061"/>
            <a:ext cx="8452118" cy="922626"/>
          </a:xfrm>
        </p:spPr>
        <p:txBody>
          <a:bodyPr anchor="b" anchorCtr="0">
            <a:normAutofit/>
          </a:bodyPr>
          <a:lstStyle>
            <a:lvl1pPr algn="l">
              <a:defRPr sz="27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B2B5F596-65D0-A341-9573-4D5B53D50F7E}"/>
              </a:ext>
            </a:extLst>
          </p:cNvPr>
          <p:cNvSpPr>
            <a:spLocks noGrp="1"/>
          </p:cNvSpPr>
          <p:nvPr>
            <p:ph type="subTitle" idx="1"/>
          </p:nvPr>
        </p:nvSpPr>
        <p:spPr>
          <a:xfrm>
            <a:off x="317809" y="2553763"/>
            <a:ext cx="8452118" cy="894506"/>
          </a:xfrm>
        </p:spPr>
        <p:txBody>
          <a:bodyPr>
            <a:normAutofit/>
          </a:bodyPr>
          <a:lstStyle>
            <a:lvl1pPr marL="0" indent="0" algn="l">
              <a:buNone/>
              <a:defRPr sz="225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0F3A0EC5-DDFC-8549-8138-32583BD9BB4B}"/>
              </a:ext>
            </a:extLst>
          </p:cNvPr>
          <p:cNvPicPr>
            <a:picLocks noChangeAspect="1"/>
          </p:cNvPicPr>
          <p:nvPr userDrawn="1"/>
        </p:nvPicPr>
        <p:blipFill>
          <a:blip r:embed="rId2"/>
          <a:stretch>
            <a:fillRect/>
          </a:stretch>
        </p:blipFill>
        <p:spPr>
          <a:xfrm>
            <a:off x="6350147" y="6455664"/>
            <a:ext cx="2576623" cy="191686"/>
          </a:xfrm>
          <a:prstGeom prst="rect">
            <a:avLst/>
          </a:prstGeom>
        </p:spPr>
      </p:pic>
      <p:sp>
        <p:nvSpPr>
          <p:cNvPr id="6" name="Text Placeholder 5">
            <a:extLst>
              <a:ext uri="{FF2B5EF4-FFF2-40B4-BE49-F238E27FC236}">
                <a16:creationId xmlns:a16="http://schemas.microsoft.com/office/drawing/2014/main" id="{8AC4349C-0BCF-8045-9796-523469306F36}"/>
              </a:ext>
            </a:extLst>
          </p:cNvPr>
          <p:cNvSpPr>
            <a:spLocks noGrp="1"/>
          </p:cNvSpPr>
          <p:nvPr>
            <p:ph type="body" sz="quarter" idx="11" hasCustomPrompt="1"/>
          </p:nvPr>
        </p:nvSpPr>
        <p:spPr>
          <a:xfrm>
            <a:off x="167238" y="6455664"/>
            <a:ext cx="4404762" cy="256742"/>
          </a:xfrm>
        </p:spPr>
        <p:txBody>
          <a:bodyPr anchor="ctr" anchorCtr="0">
            <a:normAutofit/>
          </a:bodyPr>
          <a:lstStyle>
            <a:lvl1pPr marL="0" marR="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sz="1000" b="1">
                <a:solidFill>
                  <a:schemeClr val="bg1"/>
                </a:solidFill>
              </a:defRPr>
            </a:lvl1pPr>
            <a:lvl2pPr marL="342900" indent="0">
              <a:buNone/>
              <a:defRPr b="1">
                <a:solidFill>
                  <a:schemeClr val="bg1"/>
                </a:solidFill>
              </a:defRPr>
            </a:lvl2pPr>
            <a:lvl3pPr marL="685800" indent="0">
              <a:buNone/>
              <a:defRPr b="1">
                <a:solidFill>
                  <a:schemeClr val="bg1"/>
                </a:solidFill>
              </a:defRPr>
            </a:lvl3pPr>
            <a:lvl4pPr marL="1028700" indent="0">
              <a:buNone/>
              <a:defRPr b="1">
                <a:solidFill>
                  <a:schemeClr val="bg1"/>
                </a:solidFill>
              </a:defRPr>
            </a:lvl4pPr>
            <a:lvl5pPr marL="1371600" indent="0">
              <a:buNone/>
              <a:defRPr b="1">
                <a:solidFill>
                  <a:schemeClr val="bg1"/>
                </a:solidFill>
              </a:defRPr>
            </a:lvl5pPr>
          </a:lstStyle>
          <a:p>
            <a:pPr marL="0" marR="0" lvl="0" indent="0" algn="l" defTabSz="685800" rtl="0" eaLnBrk="1" fontAlgn="auto" latinLnBrk="0" hangingPunct="1">
              <a:lnSpc>
                <a:spcPct val="90000"/>
              </a:lnSpc>
              <a:spcBef>
                <a:spcPts val="750"/>
              </a:spcBef>
              <a:spcAft>
                <a:spcPts val="0"/>
              </a:spcAft>
              <a:buClr>
                <a:schemeClr val="accent1"/>
              </a:buClr>
              <a:buSzTx/>
              <a:buFont typeface="Arial" panose="020B0604020202020204" pitchFamily="34" charset="0"/>
              <a:buNone/>
              <a:tabLst/>
              <a:defRPr/>
            </a:pPr>
            <a:r>
              <a:rPr lang="en-US" dirty="0"/>
              <a:t>Emergency Planning Committee </a:t>
            </a:r>
          </a:p>
          <a:p>
            <a:pPr lvl="0"/>
            <a:endParaRPr lang="en-US" dirty="0"/>
          </a:p>
        </p:txBody>
      </p:sp>
    </p:spTree>
    <p:extLst>
      <p:ext uri="{BB962C8B-B14F-4D97-AF65-F5344CB8AC3E}">
        <p14:creationId xmlns:p14="http://schemas.microsoft.com/office/powerpoint/2010/main" val="1226219502"/>
      </p:ext>
    </p:extLst>
  </p:cSld>
  <p:clrMapOvr>
    <a:masterClrMapping/>
  </p:clrMapOvr>
  <p:extLst>
    <p:ext uri="{DCECCB84-F9BA-43D5-87BE-67443E8EF086}">
      <p15:sldGuideLst xmlns:p15="http://schemas.microsoft.com/office/powerpoint/2012/main">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Aqua">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68F591-06BA-094E-829F-34CD10B83CFA}"/>
              </a:ext>
            </a:extLst>
          </p:cNvPr>
          <p:cNvSpPr/>
          <p:nvPr userDrawn="1"/>
        </p:nvSpPr>
        <p:spPr>
          <a:xfrm>
            <a:off x="0" y="5624946"/>
            <a:ext cx="9144000" cy="12330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2D4A97A8-43D7-F94A-804D-F2509E2A5426}"/>
              </a:ext>
            </a:extLst>
          </p:cNvPr>
          <p:cNvSpPr>
            <a:spLocks noGrp="1"/>
          </p:cNvSpPr>
          <p:nvPr>
            <p:ph type="title"/>
          </p:nvPr>
        </p:nvSpPr>
        <p:spPr>
          <a:xfrm>
            <a:off x="623888" y="4094023"/>
            <a:ext cx="7886700" cy="1154257"/>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19096781-2EAB-AA41-A18B-BE5F99DCF8F2}"/>
              </a:ext>
            </a:extLst>
          </p:cNvPr>
          <p:cNvSpPr>
            <a:spLocks noGrp="1"/>
          </p:cNvSpPr>
          <p:nvPr>
            <p:ph type="body" idx="1"/>
          </p:nvPr>
        </p:nvSpPr>
        <p:spPr>
          <a:xfrm>
            <a:off x="623888" y="5275268"/>
            <a:ext cx="7886700" cy="1035483"/>
          </a:xfrm>
        </p:spPr>
        <p:txBody>
          <a:bodyPr>
            <a:normAutofit/>
          </a:bodyPr>
          <a:lstStyle>
            <a:lvl1pPr marL="0" indent="0">
              <a:buNone/>
              <a:defRPr sz="22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21501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Moss">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68F591-06BA-094E-829F-34CD10B83CFA}"/>
              </a:ext>
            </a:extLst>
          </p:cNvPr>
          <p:cNvSpPr/>
          <p:nvPr userDrawn="1"/>
        </p:nvSpPr>
        <p:spPr>
          <a:xfrm>
            <a:off x="0" y="5624946"/>
            <a:ext cx="9144000" cy="12330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0F876699-58AE-B843-BF2C-CDF9111EB826}"/>
              </a:ext>
            </a:extLst>
          </p:cNvPr>
          <p:cNvSpPr>
            <a:spLocks noGrp="1"/>
          </p:cNvSpPr>
          <p:nvPr>
            <p:ph type="title"/>
          </p:nvPr>
        </p:nvSpPr>
        <p:spPr>
          <a:xfrm>
            <a:off x="623888" y="4094023"/>
            <a:ext cx="7886700" cy="1154257"/>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1B978750-9265-2F42-B1FE-2C5F098F10A5}"/>
              </a:ext>
            </a:extLst>
          </p:cNvPr>
          <p:cNvSpPr>
            <a:spLocks noGrp="1"/>
          </p:cNvSpPr>
          <p:nvPr>
            <p:ph type="body" idx="1"/>
          </p:nvPr>
        </p:nvSpPr>
        <p:spPr>
          <a:xfrm>
            <a:off x="623888" y="5275268"/>
            <a:ext cx="7886700" cy="1035483"/>
          </a:xfrm>
        </p:spPr>
        <p:txBody>
          <a:bodyPr>
            <a:normAutofit/>
          </a:bodyPr>
          <a:lstStyle>
            <a:lvl1pPr marL="0" indent="0">
              <a:buNone/>
              <a:defRPr sz="22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56551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Sea Green">
    <p:bg>
      <p:bgPr>
        <a:solidFill>
          <a:schemeClr val="accent3"/>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68F591-06BA-094E-829F-34CD10B83CFA}"/>
              </a:ext>
            </a:extLst>
          </p:cNvPr>
          <p:cNvSpPr/>
          <p:nvPr userDrawn="1"/>
        </p:nvSpPr>
        <p:spPr>
          <a:xfrm>
            <a:off x="0" y="5624946"/>
            <a:ext cx="9144000" cy="12330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33644280-2B94-1F43-9F9D-005751069C1E}"/>
              </a:ext>
            </a:extLst>
          </p:cNvPr>
          <p:cNvSpPr>
            <a:spLocks noGrp="1"/>
          </p:cNvSpPr>
          <p:nvPr>
            <p:ph type="title"/>
          </p:nvPr>
        </p:nvSpPr>
        <p:spPr>
          <a:xfrm>
            <a:off x="623888" y="4094023"/>
            <a:ext cx="7886700" cy="1154257"/>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93B9B106-9A81-3A4E-91A5-71CBBB636A24}"/>
              </a:ext>
            </a:extLst>
          </p:cNvPr>
          <p:cNvSpPr>
            <a:spLocks noGrp="1"/>
          </p:cNvSpPr>
          <p:nvPr>
            <p:ph type="body" idx="1"/>
          </p:nvPr>
        </p:nvSpPr>
        <p:spPr>
          <a:xfrm>
            <a:off x="623888" y="5275268"/>
            <a:ext cx="7886700" cy="1035483"/>
          </a:xfrm>
        </p:spPr>
        <p:txBody>
          <a:bodyPr>
            <a:normAutofit/>
          </a:bodyPr>
          <a:lstStyle>
            <a:lvl1pPr marL="0" indent="0">
              <a:buNone/>
              <a:defRPr sz="22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94769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Coral">
    <p:bg>
      <p:bgPr>
        <a:solidFill>
          <a:schemeClr val="accent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68F591-06BA-094E-829F-34CD10B83CFA}"/>
              </a:ext>
            </a:extLst>
          </p:cNvPr>
          <p:cNvSpPr/>
          <p:nvPr userDrawn="1"/>
        </p:nvSpPr>
        <p:spPr>
          <a:xfrm>
            <a:off x="0" y="5624946"/>
            <a:ext cx="9144000" cy="12330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782ADD1F-C4BC-934B-9603-A2E4E0DE9782}"/>
              </a:ext>
            </a:extLst>
          </p:cNvPr>
          <p:cNvSpPr>
            <a:spLocks noGrp="1"/>
          </p:cNvSpPr>
          <p:nvPr>
            <p:ph type="title"/>
          </p:nvPr>
        </p:nvSpPr>
        <p:spPr>
          <a:xfrm>
            <a:off x="623888" y="4094023"/>
            <a:ext cx="7886700" cy="1154257"/>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60149829-E60C-E548-BAF8-EC7F8D7B45E6}"/>
              </a:ext>
            </a:extLst>
          </p:cNvPr>
          <p:cNvSpPr>
            <a:spLocks noGrp="1"/>
          </p:cNvSpPr>
          <p:nvPr>
            <p:ph type="body" idx="1"/>
          </p:nvPr>
        </p:nvSpPr>
        <p:spPr>
          <a:xfrm>
            <a:off x="623888" y="5275268"/>
            <a:ext cx="7886700" cy="1035483"/>
          </a:xfrm>
        </p:spPr>
        <p:txBody>
          <a:bodyPr>
            <a:normAutofit/>
          </a:bodyPr>
          <a:lstStyle>
            <a:lvl1pPr marL="0" indent="0">
              <a:buNone/>
              <a:defRPr sz="22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40976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Go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68F591-06BA-094E-829F-34CD10B83CFA}"/>
              </a:ext>
            </a:extLst>
          </p:cNvPr>
          <p:cNvSpPr/>
          <p:nvPr userDrawn="1"/>
        </p:nvSpPr>
        <p:spPr>
          <a:xfrm>
            <a:off x="0" y="5624946"/>
            <a:ext cx="9144000" cy="12330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Title 1">
            <a:extLst>
              <a:ext uri="{FF2B5EF4-FFF2-40B4-BE49-F238E27FC236}">
                <a16:creationId xmlns:a16="http://schemas.microsoft.com/office/drawing/2014/main" id="{295FD081-AA49-494B-8BF7-8841DD035DA6}"/>
              </a:ext>
            </a:extLst>
          </p:cNvPr>
          <p:cNvSpPr>
            <a:spLocks noGrp="1"/>
          </p:cNvSpPr>
          <p:nvPr>
            <p:ph type="title"/>
          </p:nvPr>
        </p:nvSpPr>
        <p:spPr>
          <a:xfrm>
            <a:off x="623888" y="4094023"/>
            <a:ext cx="7886700" cy="1154257"/>
          </a:xfrm>
        </p:spPr>
        <p:txBody>
          <a:bodyPr anchor="b">
            <a:normAutofit/>
          </a:bodyPr>
          <a:lstStyle>
            <a:lvl1pPr>
              <a:defRPr sz="2700">
                <a:solidFill>
                  <a:schemeClr val="tx2"/>
                </a:solidFill>
              </a:defRPr>
            </a:lvl1p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DC919967-9EDC-654B-8BBC-D55887E7A32B}"/>
              </a:ext>
            </a:extLst>
          </p:cNvPr>
          <p:cNvSpPr>
            <a:spLocks noGrp="1"/>
          </p:cNvSpPr>
          <p:nvPr>
            <p:ph type="body" idx="1"/>
          </p:nvPr>
        </p:nvSpPr>
        <p:spPr>
          <a:xfrm>
            <a:off x="623888" y="5275268"/>
            <a:ext cx="7886700" cy="1035483"/>
          </a:xfrm>
        </p:spPr>
        <p:txBody>
          <a:bodyPr>
            <a:normAutofit/>
          </a:bodyPr>
          <a:lstStyle>
            <a:lvl1pPr marL="0" indent="0">
              <a:buNone/>
              <a:defRPr sz="225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01662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406F1E-85A4-E549-8CCC-F44CAE24C63C}"/>
              </a:ext>
            </a:extLst>
          </p:cNvPr>
          <p:cNvSpPr/>
          <p:nvPr userDrawn="1"/>
        </p:nvSpPr>
        <p:spPr>
          <a:xfrm>
            <a:off x="0" y="6165274"/>
            <a:ext cx="9144000" cy="69272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a:extLst>
              <a:ext uri="{FF2B5EF4-FFF2-40B4-BE49-F238E27FC236}">
                <a16:creationId xmlns:a16="http://schemas.microsoft.com/office/drawing/2014/main" id="{A9864544-3AA1-364C-851D-9AF1C0790C31}"/>
              </a:ext>
            </a:extLst>
          </p:cNvPr>
          <p:cNvPicPr>
            <a:picLocks noChangeAspect="1"/>
          </p:cNvPicPr>
          <p:nvPr userDrawn="1"/>
        </p:nvPicPr>
        <p:blipFill>
          <a:blip r:embed="rId2"/>
          <a:stretch>
            <a:fillRect/>
          </a:stretch>
        </p:blipFill>
        <p:spPr>
          <a:xfrm>
            <a:off x="1257673" y="3139438"/>
            <a:ext cx="6628653" cy="493135"/>
          </a:xfrm>
          <a:prstGeom prst="rect">
            <a:avLst/>
          </a:prstGeom>
        </p:spPr>
      </p:pic>
    </p:spTree>
    <p:extLst>
      <p:ext uri="{BB962C8B-B14F-4D97-AF65-F5344CB8AC3E}">
        <p14:creationId xmlns:p14="http://schemas.microsoft.com/office/powerpoint/2010/main" val="320467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a:extLst>
              <a:ext uri="{FF2B5EF4-FFF2-40B4-BE49-F238E27FC236}">
                <a16:creationId xmlns:a16="http://schemas.microsoft.com/office/drawing/2014/main" id="{AF90E177-28AB-4550-BF42-E59DC5CABD22}"/>
              </a:ext>
            </a:extLst>
          </p:cNvPr>
          <p:cNvSpPr>
            <a:spLocks noGrp="1"/>
          </p:cNvSpPr>
          <p:nvPr>
            <p:ph type="dt" sz="half" idx="10"/>
          </p:nvPr>
        </p:nvSpPr>
        <p:spPr>
          <a:xfrm>
            <a:off x="6583363" y="612775"/>
            <a:ext cx="957262" cy="457200"/>
          </a:xfrm>
        </p:spPr>
        <p:txBody>
          <a:bodyPr/>
          <a:lstStyle>
            <a:lvl1pPr>
              <a:defRPr/>
            </a:lvl1pPr>
          </a:lstStyle>
          <a:p>
            <a:pPr>
              <a:defRPr/>
            </a:pPr>
            <a:fld id="{5DE40A19-2CAF-40F3-8E4B-58B7FAFC1E19}" type="datetime1">
              <a:rPr lang="en-US"/>
              <a:pPr>
                <a:defRPr/>
              </a:pPr>
              <a:t>12/7/2023</a:t>
            </a:fld>
            <a:endParaRPr lang="en-US"/>
          </a:p>
        </p:txBody>
      </p:sp>
      <p:sp>
        <p:nvSpPr>
          <p:cNvPr id="4" name="Footer Placeholder 3">
            <a:extLst>
              <a:ext uri="{FF2B5EF4-FFF2-40B4-BE49-F238E27FC236}">
                <a16:creationId xmlns:a16="http://schemas.microsoft.com/office/drawing/2014/main" id="{0D7340A7-E0ED-4858-94F7-9A5F9DED331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AEF24181-49A4-447A-98E5-87642328C7AD}"/>
              </a:ext>
            </a:extLst>
          </p:cNvPr>
          <p:cNvSpPr>
            <a:spLocks noGrp="1"/>
          </p:cNvSpPr>
          <p:nvPr>
            <p:ph type="sldNum" sz="quarter" idx="12"/>
          </p:nvPr>
        </p:nvSpPr>
        <p:spPr/>
        <p:txBody>
          <a:bodyPr/>
          <a:lstStyle>
            <a:lvl1pPr>
              <a:defRPr/>
            </a:lvl1pPr>
          </a:lstStyle>
          <a:p>
            <a:pPr>
              <a:defRPr/>
            </a:pPr>
            <a:fld id="{64901217-F0F3-49F1-B463-26DB8196D296}" type="slidenum">
              <a:rPr lang="en-US" altLang="en-US"/>
              <a:pPr>
                <a:defRPr/>
              </a:pPr>
              <a:t>‹#›</a:t>
            </a:fld>
            <a:endParaRPr lang="en-US" altLang="en-US"/>
          </a:p>
        </p:txBody>
      </p:sp>
    </p:spTree>
    <p:extLst>
      <p:ext uri="{BB962C8B-B14F-4D97-AF65-F5344CB8AC3E}">
        <p14:creationId xmlns:p14="http://schemas.microsoft.com/office/powerpoint/2010/main" val="1733723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A3A9-1A8A-E64F-9D05-95B9CCF2FB29}"/>
              </a:ext>
            </a:extLst>
          </p:cNvPr>
          <p:cNvSpPr>
            <a:spLocks noGrp="1"/>
          </p:cNvSpPr>
          <p:nvPr>
            <p:ph type="title"/>
          </p:nvPr>
        </p:nvSpPr>
        <p:spPr>
          <a:xfrm>
            <a:off x="394852" y="365126"/>
            <a:ext cx="8330183" cy="46634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31EB4E-BB72-914E-8B6C-9B81EF8D8D64}"/>
              </a:ext>
            </a:extLst>
          </p:cNvPr>
          <p:cNvSpPr>
            <a:spLocks noGrp="1"/>
          </p:cNvSpPr>
          <p:nvPr>
            <p:ph idx="1"/>
          </p:nvPr>
        </p:nvSpPr>
        <p:spPr>
          <a:xfrm>
            <a:off x="571500" y="1825625"/>
            <a:ext cx="799580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71441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C4527-BD31-454E-9107-69E39D6B921F}"/>
              </a:ext>
            </a:extLst>
          </p:cNvPr>
          <p:cNvSpPr>
            <a:spLocks noGrp="1"/>
          </p:cNvSpPr>
          <p:nvPr>
            <p:ph type="title"/>
          </p:nvPr>
        </p:nvSpPr>
        <p:spPr>
          <a:xfrm>
            <a:off x="394853" y="365125"/>
            <a:ext cx="8330183" cy="466344"/>
          </a:xfrm>
        </p:spPr>
        <p:txBody>
          <a:bodyPr/>
          <a:lstStyle/>
          <a:p>
            <a:r>
              <a:rPr lang="en-US"/>
              <a:t>Click to edit Master title style</a:t>
            </a:r>
          </a:p>
        </p:txBody>
      </p:sp>
      <p:sp>
        <p:nvSpPr>
          <p:cNvPr id="4" name="Text Placeholder 3">
            <a:extLst>
              <a:ext uri="{FF2B5EF4-FFF2-40B4-BE49-F238E27FC236}">
                <a16:creationId xmlns:a16="http://schemas.microsoft.com/office/drawing/2014/main" id="{620E3AB4-4EDC-2F4E-9329-91A2FE36ED96}"/>
              </a:ext>
            </a:extLst>
          </p:cNvPr>
          <p:cNvSpPr>
            <a:spLocks noGrp="1"/>
          </p:cNvSpPr>
          <p:nvPr>
            <p:ph type="body" sz="quarter" idx="10" hasCustomPrompt="1"/>
          </p:nvPr>
        </p:nvSpPr>
        <p:spPr>
          <a:xfrm>
            <a:off x="571500" y="1264044"/>
            <a:ext cx="7995802" cy="1289969"/>
          </a:xfrm>
        </p:spPr>
        <p:txBody>
          <a:bodyPr>
            <a:noAutofit/>
          </a:bodyPr>
          <a:lstStyle>
            <a:lvl1pPr marL="0" indent="0">
              <a:buNone/>
              <a:defRPr sz="1800">
                <a:solidFill>
                  <a:schemeClr val="tx1"/>
                </a:solidFill>
              </a:defRPr>
            </a:lvl1pPr>
            <a:lvl2pPr marL="342900" indent="0">
              <a:buNone/>
              <a:defRPr sz="1800">
                <a:solidFill>
                  <a:schemeClr val="tx1"/>
                </a:solidFill>
              </a:defRPr>
            </a:lvl2pPr>
            <a:lvl3pPr marL="685800" indent="0">
              <a:buNone/>
              <a:defRPr sz="1800">
                <a:solidFill>
                  <a:schemeClr val="tx1"/>
                </a:solidFill>
              </a:defRPr>
            </a:lvl3pPr>
            <a:lvl4pPr marL="1028700" indent="0">
              <a:buNone/>
              <a:defRPr sz="1800">
                <a:solidFill>
                  <a:schemeClr val="tx1"/>
                </a:solidFill>
              </a:defRPr>
            </a:lvl4pPr>
            <a:lvl5pPr marL="1371600" indent="0">
              <a:buNone/>
              <a:defRPr sz="1800">
                <a:solidFill>
                  <a:schemeClr val="tx1"/>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a:t>
            </a:r>
          </a:p>
          <a:p>
            <a:pPr lvl="0"/>
            <a:endParaRPr lang="en-US" dirty="0"/>
          </a:p>
          <a:p>
            <a:pPr lvl="4"/>
            <a:endParaRPr lang="en-US" dirty="0"/>
          </a:p>
        </p:txBody>
      </p:sp>
      <p:sp>
        <p:nvSpPr>
          <p:cNvPr id="6" name="Picture Placeholder 5">
            <a:extLst>
              <a:ext uri="{FF2B5EF4-FFF2-40B4-BE49-F238E27FC236}">
                <a16:creationId xmlns:a16="http://schemas.microsoft.com/office/drawing/2014/main" id="{C8D8CD89-FCB8-EC44-88B7-A7D2288BDF7D}"/>
              </a:ext>
            </a:extLst>
          </p:cNvPr>
          <p:cNvSpPr>
            <a:spLocks noGrp="1"/>
          </p:cNvSpPr>
          <p:nvPr>
            <p:ph type="pic" sz="quarter" idx="11"/>
          </p:nvPr>
        </p:nvSpPr>
        <p:spPr>
          <a:xfrm>
            <a:off x="571500" y="3096694"/>
            <a:ext cx="7995802" cy="2816225"/>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8467203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E82FA-781A-C548-9707-B4EA67FB2E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95C43-266B-B24A-8AEC-05D656EB3BA0}"/>
              </a:ext>
            </a:extLst>
          </p:cNvPr>
          <p:cNvSpPr>
            <a:spLocks noGrp="1"/>
          </p:cNvSpPr>
          <p:nvPr>
            <p:ph sz="half" idx="1"/>
          </p:nvPr>
        </p:nvSpPr>
        <p:spPr>
          <a:xfrm>
            <a:off x="571500" y="1825625"/>
            <a:ext cx="39243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EC6B5A-63BB-4E4D-BC5F-3E79E1ADE94F}"/>
              </a:ext>
            </a:extLst>
          </p:cNvPr>
          <p:cNvSpPr>
            <a:spLocks noGrp="1"/>
          </p:cNvSpPr>
          <p:nvPr>
            <p:ph sz="half" idx="2"/>
          </p:nvPr>
        </p:nvSpPr>
        <p:spPr>
          <a:xfrm>
            <a:off x="4648200" y="1825625"/>
            <a:ext cx="391910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991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locks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E82FA-781A-C548-9707-B4EA67FB2E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95C43-266B-B24A-8AEC-05D656EB3BA0}"/>
              </a:ext>
            </a:extLst>
          </p:cNvPr>
          <p:cNvSpPr>
            <a:spLocks noGrp="1"/>
          </p:cNvSpPr>
          <p:nvPr>
            <p:ph sz="half" idx="1"/>
          </p:nvPr>
        </p:nvSpPr>
        <p:spPr>
          <a:xfrm>
            <a:off x="571500" y="2284267"/>
            <a:ext cx="3924300" cy="1478036"/>
          </a:xfrm>
        </p:spPr>
        <p:txBody>
          <a:bodyPr>
            <a:normAutofit/>
          </a:bodyPr>
          <a:lstStyle>
            <a:lvl1pPr>
              <a:defRPr sz="18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32DDFAD5-F047-3041-8386-E66D01BC1132}"/>
              </a:ext>
            </a:extLst>
          </p:cNvPr>
          <p:cNvSpPr>
            <a:spLocks noGrp="1"/>
          </p:cNvSpPr>
          <p:nvPr>
            <p:ph sz="half" idx="10"/>
          </p:nvPr>
        </p:nvSpPr>
        <p:spPr>
          <a:xfrm>
            <a:off x="571500" y="4365770"/>
            <a:ext cx="3924300" cy="1811193"/>
          </a:xfrm>
        </p:spPr>
        <p:txBody>
          <a:bodyPr>
            <a:normAutofit/>
          </a:bodyPr>
          <a:lstStyle>
            <a:lvl1pPr>
              <a:defRPr sz="18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E9C7C1AA-6F23-AA49-9026-A28AE8D9CD1D}"/>
              </a:ext>
            </a:extLst>
          </p:cNvPr>
          <p:cNvSpPr>
            <a:spLocks noGrp="1"/>
          </p:cNvSpPr>
          <p:nvPr>
            <p:ph type="body" sz="quarter" idx="11" hasCustomPrompt="1"/>
          </p:nvPr>
        </p:nvSpPr>
        <p:spPr>
          <a:xfrm>
            <a:off x="571500" y="3906838"/>
            <a:ext cx="3924300" cy="458787"/>
          </a:xfrm>
        </p:spPr>
        <p:txBody>
          <a:bodyPr>
            <a:normAutofit/>
          </a:bodyPr>
          <a:lstStyle>
            <a:lvl1pPr marL="0" indent="0">
              <a:buNone/>
              <a:defRPr sz="1800" b="1">
                <a:solidFill>
                  <a:schemeClr val="accent1"/>
                </a:solidFill>
              </a:defRPr>
            </a:lvl1pPr>
            <a:lvl2pPr>
              <a:defRPr b="1"/>
            </a:lvl2pPr>
            <a:lvl3pPr>
              <a:defRPr b="1"/>
            </a:lvl3pPr>
            <a:lvl4pPr>
              <a:defRPr b="1"/>
            </a:lvl4pPr>
            <a:lvl5pPr>
              <a:defRPr b="1"/>
            </a:lvl5pPr>
          </a:lstStyle>
          <a:p>
            <a:pPr lvl="0"/>
            <a:r>
              <a:rPr lang="en-US" dirty="0"/>
              <a:t>Edit Bulleted List Title 2</a:t>
            </a:r>
          </a:p>
        </p:txBody>
      </p:sp>
      <p:sp>
        <p:nvSpPr>
          <p:cNvPr id="8" name="Text Placeholder 6">
            <a:extLst>
              <a:ext uri="{FF2B5EF4-FFF2-40B4-BE49-F238E27FC236}">
                <a16:creationId xmlns:a16="http://schemas.microsoft.com/office/drawing/2014/main" id="{BD1EAAD0-5A62-CC4B-BC05-BC5CBEDF654C}"/>
              </a:ext>
            </a:extLst>
          </p:cNvPr>
          <p:cNvSpPr>
            <a:spLocks noGrp="1"/>
          </p:cNvSpPr>
          <p:nvPr>
            <p:ph type="body" sz="quarter" idx="12" hasCustomPrompt="1"/>
          </p:nvPr>
        </p:nvSpPr>
        <p:spPr>
          <a:xfrm>
            <a:off x="571500" y="1825480"/>
            <a:ext cx="3924300" cy="458787"/>
          </a:xfrm>
        </p:spPr>
        <p:txBody>
          <a:bodyPr>
            <a:normAutofit/>
          </a:bodyPr>
          <a:lstStyle>
            <a:lvl1pPr marL="0" indent="0">
              <a:buNone/>
              <a:defRPr sz="1800" b="1">
                <a:solidFill>
                  <a:schemeClr val="accent1"/>
                </a:solidFill>
              </a:defRPr>
            </a:lvl1pPr>
            <a:lvl2pPr>
              <a:defRPr b="1"/>
            </a:lvl2pPr>
            <a:lvl3pPr>
              <a:defRPr b="1"/>
            </a:lvl3pPr>
            <a:lvl4pPr>
              <a:defRPr b="1"/>
            </a:lvl4pPr>
            <a:lvl5pPr>
              <a:defRPr b="1"/>
            </a:lvl5pPr>
          </a:lstStyle>
          <a:p>
            <a:pPr lvl="0"/>
            <a:r>
              <a:rPr lang="en-US" dirty="0"/>
              <a:t>Edit Bulleted List Title 1</a:t>
            </a:r>
          </a:p>
        </p:txBody>
      </p:sp>
      <p:sp>
        <p:nvSpPr>
          <p:cNvPr id="12" name="Picture Placeholder 11">
            <a:extLst>
              <a:ext uri="{FF2B5EF4-FFF2-40B4-BE49-F238E27FC236}">
                <a16:creationId xmlns:a16="http://schemas.microsoft.com/office/drawing/2014/main" id="{B5C16FF6-B5DF-0C42-A500-F2E8C80DF71D}"/>
              </a:ext>
            </a:extLst>
          </p:cNvPr>
          <p:cNvSpPr>
            <a:spLocks noGrp="1"/>
          </p:cNvSpPr>
          <p:nvPr>
            <p:ph type="pic" sz="quarter" idx="13"/>
          </p:nvPr>
        </p:nvSpPr>
        <p:spPr>
          <a:xfrm>
            <a:off x="4665805" y="1825625"/>
            <a:ext cx="3886200" cy="4351338"/>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43371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Rows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E82FA-781A-C548-9707-B4EA67FB2E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895C43-266B-B24A-8AEC-05D656EB3BA0}"/>
              </a:ext>
            </a:extLst>
          </p:cNvPr>
          <p:cNvSpPr>
            <a:spLocks noGrp="1"/>
          </p:cNvSpPr>
          <p:nvPr>
            <p:ph sz="half" idx="1"/>
          </p:nvPr>
        </p:nvSpPr>
        <p:spPr>
          <a:xfrm>
            <a:off x="571500" y="2284267"/>
            <a:ext cx="3924300" cy="1478036"/>
          </a:xfrm>
        </p:spPr>
        <p:txBody>
          <a:bodyPr>
            <a:normAutofit/>
          </a:bodyPr>
          <a:lstStyle>
            <a:lvl1pPr>
              <a:defRPr sz="18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a:extLst>
              <a:ext uri="{FF2B5EF4-FFF2-40B4-BE49-F238E27FC236}">
                <a16:creationId xmlns:a16="http://schemas.microsoft.com/office/drawing/2014/main" id="{32DDFAD5-F047-3041-8386-E66D01BC1132}"/>
              </a:ext>
            </a:extLst>
          </p:cNvPr>
          <p:cNvSpPr>
            <a:spLocks noGrp="1"/>
          </p:cNvSpPr>
          <p:nvPr>
            <p:ph sz="half" idx="10"/>
          </p:nvPr>
        </p:nvSpPr>
        <p:spPr>
          <a:xfrm>
            <a:off x="571500" y="4365770"/>
            <a:ext cx="3924300" cy="1811193"/>
          </a:xfrm>
        </p:spPr>
        <p:txBody>
          <a:bodyPr>
            <a:normAutofit/>
          </a:bodyPr>
          <a:lstStyle>
            <a:lvl1pPr>
              <a:defRPr sz="18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a:extLst>
              <a:ext uri="{FF2B5EF4-FFF2-40B4-BE49-F238E27FC236}">
                <a16:creationId xmlns:a16="http://schemas.microsoft.com/office/drawing/2014/main" id="{E9C7C1AA-6F23-AA49-9026-A28AE8D9CD1D}"/>
              </a:ext>
            </a:extLst>
          </p:cNvPr>
          <p:cNvSpPr>
            <a:spLocks noGrp="1"/>
          </p:cNvSpPr>
          <p:nvPr>
            <p:ph type="body" sz="quarter" idx="11" hasCustomPrompt="1"/>
          </p:nvPr>
        </p:nvSpPr>
        <p:spPr>
          <a:xfrm>
            <a:off x="571500" y="3906838"/>
            <a:ext cx="3924300" cy="458787"/>
          </a:xfrm>
        </p:spPr>
        <p:txBody>
          <a:bodyPr>
            <a:normAutofit/>
          </a:bodyPr>
          <a:lstStyle>
            <a:lvl1pPr marL="0" indent="0">
              <a:buNone/>
              <a:defRPr sz="1800" b="1">
                <a:solidFill>
                  <a:schemeClr val="accent1"/>
                </a:solidFill>
              </a:defRPr>
            </a:lvl1pPr>
            <a:lvl2pPr>
              <a:defRPr b="1"/>
            </a:lvl2pPr>
            <a:lvl3pPr>
              <a:defRPr b="1"/>
            </a:lvl3pPr>
            <a:lvl4pPr>
              <a:defRPr b="1"/>
            </a:lvl4pPr>
            <a:lvl5pPr>
              <a:defRPr b="1"/>
            </a:lvl5pPr>
          </a:lstStyle>
          <a:p>
            <a:pPr lvl="0"/>
            <a:r>
              <a:rPr lang="en-US" dirty="0"/>
              <a:t>Edit Bulleted List Title 2</a:t>
            </a:r>
          </a:p>
        </p:txBody>
      </p:sp>
      <p:sp>
        <p:nvSpPr>
          <p:cNvPr id="8" name="Text Placeholder 6">
            <a:extLst>
              <a:ext uri="{FF2B5EF4-FFF2-40B4-BE49-F238E27FC236}">
                <a16:creationId xmlns:a16="http://schemas.microsoft.com/office/drawing/2014/main" id="{BD1EAAD0-5A62-CC4B-BC05-BC5CBEDF654C}"/>
              </a:ext>
            </a:extLst>
          </p:cNvPr>
          <p:cNvSpPr>
            <a:spLocks noGrp="1"/>
          </p:cNvSpPr>
          <p:nvPr>
            <p:ph type="body" sz="quarter" idx="12" hasCustomPrompt="1"/>
          </p:nvPr>
        </p:nvSpPr>
        <p:spPr>
          <a:xfrm>
            <a:off x="571500" y="1825480"/>
            <a:ext cx="3924300" cy="458787"/>
          </a:xfrm>
        </p:spPr>
        <p:txBody>
          <a:bodyPr>
            <a:normAutofit/>
          </a:bodyPr>
          <a:lstStyle>
            <a:lvl1pPr marL="0" indent="0">
              <a:buNone/>
              <a:defRPr sz="1800" b="1">
                <a:solidFill>
                  <a:schemeClr val="accent1"/>
                </a:solidFill>
              </a:defRPr>
            </a:lvl1pPr>
            <a:lvl2pPr>
              <a:defRPr b="1"/>
            </a:lvl2pPr>
            <a:lvl3pPr>
              <a:defRPr b="1"/>
            </a:lvl3pPr>
            <a:lvl4pPr>
              <a:defRPr b="1"/>
            </a:lvl4pPr>
            <a:lvl5pPr>
              <a:defRPr b="1"/>
            </a:lvl5pPr>
          </a:lstStyle>
          <a:p>
            <a:pPr lvl="0"/>
            <a:r>
              <a:rPr lang="en-US" dirty="0"/>
              <a:t>Edit Bulleted List Title 1</a:t>
            </a:r>
          </a:p>
        </p:txBody>
      </p:sp>
      <p:sp>
        <p:nvSpPr>
          <p:cNvPr id="9" name="Content Placeholder 2">
            <a:extLst>
              <a:ext uri="{FF2B5EF4-FFF2-40B4-BE49-F238E27FC236}">
                <a16:creationId xmlns:a16="http://schemas.microsoft.com/office/drawing/2014/main" id="{DEBD32F5-35B3-D748-8BC3-8E9E25E502B5}"/>
              </a:ext>
            </a:extLst>
          </p:cNvPr>
          <p:cNvSpPr>
            <a:spLocks noGrp="1"/>
          </p:cNvSpPr>
          <p:nvPr>
            <p:ph sz="half" idx="13"/>
          </p:nvPr>
        </p:nvSpPr>
        <p:spPr>
          <a:xfrm>
            <a:off x="4677640" y="2284122"/>
            <a:ext cx="3867150" cy="1478036"/>
          </a:xfrm>
        </p:spPr>
        <p:txBody>
          <a:bodyPr>
            <a:normAutofit/>
          </a:bodyPr>
          <a:lstStyle>
            <a:lvl1pPr>
              <a:defRPr sz="18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4B267FC4-B2EF-DA47-AA11-5BF6913B6720}"/>
              </a:ext>
            </a:extLst>
          </p:cNvPr>
          <p:cNvSpPr>
            <a:spLocks noGrp="1"/>
          </p:cNvSpPr>
          <p:nvPr>
            <p:ph sz="half" idx="14"/>
          </p:nvPr>
        </p:nvSpPr>
        <p:spPr>
          <a:xfrm>
            <a:off x="4677640" y="4365625"/>
            <a:ext cx="3867150" cy="1811193"/>
          </a:xfrm>
        </p:spPr>
        <p:txBody>
          <a:bodyPr>
            <a:normAutofit/>
          </a:bodyPr>
          <a:lstStyle>
            <a:lvl1pPr>
              <a:defRPr sz="18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6">
            <a:extLst>
              <a:ext uri="{FF2B5EF4-FFF2-40B4-BE49-F238E27FC236}">
                <a16:creationId xmlns:a16="http://schemas.microsoft.com/office/drawing/2014/main" id="{603B3A9A-9264-7E49-A031-4581AFA21517}"/>
              </a:ext>
            </a:extLst>
          </p:cNvPr>
          <p:cNvSpPr>
            <a:spLocks noGrp="1"/>
          </p:cNvSpPr>
          <p:nvPr>
            <p:ph type="body" sz="quarter" idx="15" hasCustomPrompt="1"/>
          </p:nvPr>
        </p:nvSpPr>
        <p:spPr>
          <a:xfrm>
            <a:off x="4677640" y="3906693"/>
            <a:ext cx="3867150" cy="458787"/>
          </a:xfrm>
        </p:spPr>
        <p:txBody>
          <a:bodyPr>
            <a:normAutofit/>
          </a:bodyPr>
          <a:lstStyle>
            <a:lvl1pPr marL="0" indent="0">
              <a:buNone/>
              <a:defRPr sz="1800" b="1">
                <a:solidFill>
                  <a:schemeClr val="accent1"/>
                </a:solidFill>
              </a:defRPr>
            </a:lvl1pPr>
            <a:lvl2pPr>
              <a:defRPr b="1"/>
            </a:lvl2pPr>
            <a:lvl3pPr>
              <a:defRPr b="1"/>
            </a:lvl3pPr>
            <a:lvl4pPr>
              <a:defRPr b="1"/>
            </a:lvl4pPr>
            <a:lvl5pPr>
              <a:defRPr b="1"/>
            </a:lvl5pPr>
          </a:lstStyle>
          <a:p>
            <a:pPr lvl="0"/>
            <a:r>
              <a:rPr lang="en-US" dirty="0"/>
              <a:t>Edit Bulleted List Title 4</a:t>
            </a:r>
          </a:p>
        </p:txBody>
      </p:sp>
      <p:sp>
        <p:nvSpPr>
          <p:cNvPr id="13" name="Text Placeholder 6">
            <a:extLst>
              <a:ext uri="{FF2B5EF4-FFF2-40B4-BE49-F238E27FC236}">
                <a16:creationId xmlns:a16="http://schemas.microsoft.com/office/drawing/2014/main" id="{73E58B0F-56D2-8D46-B63E-37D8C16EEDDF}"/>
              </a:ext>
            </a:extLst>
          </p:cNvPr>
          <p:cNvSpPr>
            <a:spLocks noGrp="1"/>
          </p:cNvSpPr>
          <p:nvPr>
            <p:ph type="body" sz="quarter" idx="16" hasCustomPrompt="1"/>
          </p:nvPr>
        </p:nvSpPr>
        <p:spPr>
          <a:xfrm>
            <a:off x="4677640" y="1825335"/>
            <a:ext cx="3867150" cy="458787"/>
          </a:xfrm>
        </p:spPr>
        <p:txBody>
          <a:bodyPr>
            <a:normAutofit/>
          </a:bodyPr>
          <a:lstStyle>
            <a:lvl1pPr marL="0" indent="0">
              <a:buNone/>
              <a:defRPr sz="1800" b="1">
                <a:solidFill>
                  <a:schemeClr val="accent1"/>
                </a:solidFill>
              </a:defRPr>
            </a:lvl1pPr>
            <a:lvl2pPr>
              <a:defRPr b="1"/>
            </a:lvl2pPr>
            <a:lvl3pPr>
              <a:defRPr b="1"/>
            </a:lvl3pPr>
            <a:lvl4pPr>
              <a:defRPr b="1"/>
            </a:lvl4pPr>
            <a:lvl5pPr>
              <a:defRPr b="1"/>
            </a:lvl5pPr>
          </a:lstStyle>
          <a:p>
            <a:pPr lvl="0"/>
            <a:r>
              <a:rPr lang="en-US" dirty="0"/>
              <a:t>Edit Bulleted List Title 3</a:t>
            </a:r>
          </a:p>
        </p:txBody>
      </p:sp>
    </p:spTree>
    <p:extLst>
      <p:ext uri="{BB962C8B-B14F-4D97-AF65-F5344CB8AC3E}">
        <p14:creationId xmlns:p14="http://schemas.microsoft.com/office/powerpoint/2010/main" val="3144330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with Titl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6FE5BE-4DA3-0040-85D4-10ED4DE0463A}"/>
              </a:ext>
            </a:extLst>
          </p:cNvPr>
          <p:cNvSpPr>
            <a:spLocks noGrp="1"/>
          </p:cNvSpPr>
          <p:nvPr>
            <p:ph type="body" idx="1"/>
          </p:nvPr>
        </p:nvSpPr>
        <p:spPr>
          <a:xfrm>
            <a:off x="571500" y="1681163"/>
            <a:ext cx="3927475" cy="823912"/>
          </a:xfrm>
        </p:spPr>
        <p:txBody>
          <a:bodyPr anchor="b">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17DA9CA-B66B-E34F-B1B6-BC9931475CD2}"/>
              </a:ext>
            </a:extLst>
          </p:cNvPr>
          <p:cNvSpPr>
            <a:spLocks noGrp="1"/>
          </p:cNvSpPr>
          <p:nvPr>
            <p:ph sz="half" idx="2"/>
          </p:nvPr>
        </p:nvSpPr>
        <p:spPr>
          <a:xfrm>
            <a:off x="571500" y="2505075"/>
            <a:ext cx="3927475" cy="3684588"/>
          </a:xfrm>
        </p:spPr>
        <p:txBody>
          <a:bodyPr>
            <a:normAutofit/>
          </a:bodyPr>
          <a:lstStyle>
            <a:lvl1pPr>
              <a:defRPr sz="18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E9D562A-BDA8-6946-ADE8-8AD6EF0CF899}"/>
              </a:ext>
            </a:extLst>
          </p:cNvPr>
          <p:cNvSpPr>
            <a:spLocks noGrp="1"/>
          </p:cNvSpPr>
          <p:nvPr>
            <p:ph type="body" sz="quarter" idx="3"/>
          </p:nvPr>
        </p:nvSpPr>
        <p:spPr>
          <a:xfrm>
            <a:off x="4629150" y="1681163"/>
            <a:ext cx="3938152" cy="823912"/>
          </a:xfrm>
        </p:spPr>
        <p:txBody>
          <a:bodyPr anchor="b">
            <a:normAutofit/>
          </a:bodyPr>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915DDEE-EBF8-934D-9120-77750C4EACDC}"/>
              </a:ext>
            </a:extLst>
          </p:cNvPr>
          <p:cNvSpPr>
            <a:spLocks noGrp="1"/>
          </p:cNvSpPr>
          <p:nvPr>
            <p:ph sz="quarter" idx="4"/>
          </p:nvPr>
        </p:nvSpPr>
        <p:spPr>
          <a:xfrm>
            <a:off x="4629150" y="2505075"/>
            <a:ext cx="3938152" cy="3684588"/>
          </a:xfrm>
        </p:spPr>
        <p:txBody>
          <a:bodyPr>
            <a:normAutofit/>
          </a:bodyPr>
          <a:lstStyle>
            <a:lvl1pPr>
              <a:defRPr sz="1800"/>
            </a:lvl1pPr>
            <a:lvl2pPr>
              <a:defRPr sz="1400"/>
            </a:lvl2pPr>
            <a:lvl3pPr>
              <a:defRPr sz="1200"/>
            </a:lvl3pPr>
            <a:lvl4pPr>
              <a:defRPr sz="1100"/>
            </a:lvl4pPr>
            <a:lvl5pPr>
              <a:defRPr sz="11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a:extLst>
              <a:ext uri="{FF2B5EF4-FFF2-40B4-BE49-F238E27FC236}">
                <a16:creationId xmlns:a16="http://schemas.microsoft.com/office/drawing/2014/main" id="{61A12BF7-2D7E-BD40-997F-1E0233E1E2E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4243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5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Navy">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D68F591-06BA-094E-829F-34CD10B83CFA}"/>
              </a:ext>
            </a:extLst>
          </p:cNvPr>
          <p:cNvSpPr/>
          <p:nvPr userDrawn="1"/>
        </p:nvSpPr>
        <p:spPr>
          <a:xfrm>
            <a:off x="0" y="5624946"/>
            <a:ext cx="9144000" cy="12330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CC0015E5-05D3-9748-926A-64DD9D886C2B}"/>
              </a:ext>
            </a:extLst>
          </p:cNvPr>
          <p:cNvSpPr>
            <a:spLocks noGrp="1"/>
          </p:cNvSpPr>
          <p:nvPr>
            <p:ph type="title"/>
          </p:nvPr>
        </p:nvSpPr>
        <p:spPr>
          <a:xfrm>
            <a:off x="623888" y="4094023"/>
            <a:ext cx="7886700" cy="1154257"/>
          </a:xfrm>
        </p:spPr>
        <p:txBody>
          <a:bodyPr anchor="b">
            <a:normAutofit/>
          </a:bodyPr>
          <a:lstStyle>
            <a:lvl1pPr>
              <a:defRPr sz="27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AD1770C-BA65-584A-919E-FFBBDCA8F582}"/>
              </a:ext>
            </a:extLst>
          </p:cNvPr>
          <p:cNvSpPr>
            <a:spLocks noGrp="1"/>
          </p:cNvSpPr>
          <p:nvPr>
            <p:ph type="body" idx="1"/>
          </p:nvPr>
        </p:nvSpPr>
        <p:spPr>
          <a:xfrm>
            <a:off x="623888" y="5275268"/>
            <a:ext cx="7886700" cy="1035483"/>
          </a:xfrm>
        </p:spPr>
        <p:txBody>
          <a:bodyPr>
            <a:normAutofit/>
          </a:bodyPr>
          <a:lstStyle>
            <a:lvl1pPr marL="0" indent="0">
              <a:buNone/>
              <a:defRPr sz="22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75927421"/>
      </p:ext>
    </p:extLst>
  </p:cSld>
  <p:clrMapOvr>
    <a:masterClrMapping/>
  </p:clrMapOvr>
  <p:extLst>
    <p:ext uri="{DCECCB84-F9BA-43D5-87BE-67443E8EF086}">
      <p15:sldGuideLst xmlns:p15="http://schemas.microsoft.com/office/powerpoint/2012/main">
        <p15:guide id="1" orient="horz" pos="3312"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4852" y="432599"/>
            <a:ext cx="8334734" cy="466344"/>
          </a:xfrm>
          <a:prstGeom prst="rect">
            <a:avLst/>
          </a:prstGeom>
        </p:spPr>
        <p:txBody>
          <a:bodyPr vert="horz" lIns="91440" tIns="45720" rIns="91440" bIns="4572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394853"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943FF736-D0C6-3B4D-AD8F-F459C7F6B9D7}"/>
              </a:ext>
            </a:extLst>
          </p:cNvPr>
          <p:cNvPicPr>
            <a:picLocks noChangeAspect="1"/>
          </p:cNvPicPr>
          <p:nvPr userDrawn="1"/>
        </p:nvPicPr>
        <p:blipFill>
          <a:blip r:embed="rId18"/>
          <a:stretch>
            <a:fillRect/>
          </a:stretch>
        </p:blipFill>
        <p:spPr>
          <a:xfrm>
            <a:off x="6350147" y="6459142"/>
            <a:ext cx="2576623" cy="187879"/>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53" r:id="rId3"/>
    <p:sldLayoutId id="2147483661" r:id="rId4"/>
    <p:sldLayoutId id="2147483668" r:id="rId5"/>
    <p:sldLayoutId id="2147483669" r:id="rId6"/>
    <p:sldLayoutId id="2147483662" r:id="rId7"/>
    <p:sldLayoutId id="2147483650" r:id="rId8"/>
    <p:sldLayoutId id="2147483660" r:id="rId9"/>
    <p:sldLayoutId id="2147483667" r:id="rId10"/>
    <p:sldLayoutId id="2147483663" r:id="rId11"/>
    <p:sldLayoutId id="2147483664" r:id="rId12"/>
    <p:sldLayoutId id="2147483666" r:id="rId13"/>
    <p:sldLayoutId id="2147483665" r:id="rId14"/>
    <p:sldLayoutId id="2147483656" r:id="rId15"/>
    <p:sldLayoutId id="2147483670" r:id="rId16"/>
  </p:sldLayoutIdLst>
  <p:hf hdr="0" ftr="0" dt="0"/>
  <p:txStyles>
    <p:titleStyle>
      <a:lvl1pPr algn="l" defTabSz="685800" rtl="0" eaLnBrk="1" latinLnBrk="0" hangingPunct="1">
        <a:lnSpc>
          <a:spcPct val="90000"/>
        </a:lnSpc>
        <a:spcBef>
          <a:spcPct val="0"/>
        </a:spcBef>
        <a:buNone/>
        <a:defRPr sz="2700" b="1" kern="1200">
          <a:solidFill>
            <a:schemeClr val="tx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csb.zoom.us/j/89113341222?pwd=bnplQUxLcGlZcld3WktCTzhyQXo2UT09" TargetMode="External"/><Relationship Id="rId2" Type="http://schemas.openxmlformats.org/officeDocument/2006/relationships/hyperlink" Target="https://ucsb.zoom.us/j/84932697166?pwd=RkgyZjFwM3pieDdKSlJJM2pWNXNpUT09" TargetMode="External"/><Relationship Id="rId1" Type="http://schemas.openxmlformats.org/officeDocument/2006/relationships/slideLayout" Target="../slideLayouts/slideLayout2.xml"/><Relationship Id="rId4" Type="http://schemas.openxmlformats.org/officeDocument/2006/relationships/hyperlink" Target="https://ucsb.zoom.us/j/85014217734?pwd=VWhSSXZiYnEvSnpNWXJ2RWwzZWlEQT09"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1.emf"/><Relationship Id="rId2" Type="http://schemas.openxmlformats.org/officeDocument/2006/relationships/slideLayout" Target="../slideLayouts/slideLayout16.xml"/><Relationship Id="rId1" Type="http://schemas.openxmlformats.org/officeDocument/2006/relationships/vmlDrawing" Target="../drawings/vmlDrawing1.vml"/><Relationship Id="rId6" Type="http://schemas.openxmlformats.org/officeDocument/2006/relationships/image" Target="../media/image8.e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0.emf"/><Relationship Id="rId4" Type="http://schemas.openxmlformats.org/officeDocument/2006/relationships/image" Target="../media/image7.emf"/><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32B1A-D252-6946-B849-0A271A80BD99}"/>
              </a:ext>
            </a:extLst>
          </p:cNvPr>
          <p:cNvSpPr>
            <a:spLocks noGrp="1"/>
          </p:cNvSpPr>
          <p:nvPr>
            <p:ph type="ctrTitle"/>
          </p:nvPr>
        </p:nvSpPr>
        <p:spPr/>
        <p:txBody>
          <a:bodyPr>
            <a:normAutofit/>
          </a:bodyPr>
          <a:lstStyle/>
          <a:p>
            <a:br>
              <a:rPr lang="en-US" dirty="0"/>
            </a:br>
            <a:endParaRPr lang="en-US" dirty="0"/>
          </a:p>
        </p:txBody>
      </p:sp>
      <p:sp>
        <p:nvSpPr>
          <p:cNvPr id="4" name="Subtitle 3"/>
          <p:cNvSpPr>
            <a:spLocks noGrp="1"/>
          </p:cNvSpPr>
          <p:nvPr>
            <p:ph type="subTitle" idx="1"/>
          </p:nvPr>
        </p:nvSpPr>
        <p:spPr>
          <a:xfrm>
            <a:off x="345941" y="126908"/>
            <a:ext cx="8452118" cy="894506"/>
          </a:xfrm>
        </p:spPr>
        <p:txBody>
          <a:bodyPr>
            <a:noAutofit/>
          </a:bodyPr>
          <a:lstStyle/>
          <a:p>
            <a:pPr lvl="0" algn="ctr">
              <a:spcBef>
                <a:spcPts val="0"/>
              </a:spcBef>
              <a:buSzPts val="3200"/>
            </a:pPr>
            <a:endParaRPr lang="en-US" sz="3200" dirty="0"/>
          </a:p>
          <a:p>
            <a:pPr lvl="0" algn="ctr">
              <a:buSzPts val="3200"/>
            </a:pPr>
            <a:r>
              <a:rPr lang="en-US" sz="2800" b="1" dirty="0"/>
              <a:t>Emergency Planning Committee </a:t>
            </a:r>
            <a:endParaRPr lang="en-US" sz="2800" dirty="0"/>
          </a:p>
          <a:p>
            <a:pPr algn="ctr"/>
            <a:r>
              <a:rPr lang="en-US" sz="2800" b="1" dirty="0"/>
              <a:t>December 7, 2023</a:t>
            </a:r>
          </a:p>
          <a:p>
            <a:pPr algn="ctr"/>
            <a:r>
              <a:rPr lang="en-US" sz="2800" b="1" dirty="0"/>
              <a:t>2 pm – 4 pm</a:t>
            </a:r>
          </a:p>
          <a:p>
            <a:pPr algn="ctr"/>
            <a:r>
              <a:rPr lang="en-US" sz="2800" b="1" dirty="0"/>
              <a:t> </a:t>
            </a:r>
          </a:p>
          <a:p>
            <a:pPr lvl="0" algn="ctr">
              <a:spcBef>
                <a:spcPts val="0"/>
              </a:spcBef>
              <a:buSzPts val="3200"/>
            </a:pPr>
            <a:r>
              <a:rPr lang="en-US" sz="2800" b="1" dirty="0"/>
              <a:t>Earthquake Table-Top Exercise </a:t>
            </a:r>
          </a:p>
          <a:p>
            <a:pPr lvl="0" algn="ctr">
              <a:spcBef>
                <a:spcPts val="0"/>
              </a:spcBef>
              <a:buSzPts val="3200"/>
            </a:pPr>
            <a:r>
              <a:rPr lang="en-US" sz="2800" b="1" dirty="0"/>
              <a:t>(part 3 of 3)</a:t>
            </a:r>
          </a:p>
          <a:p>
            <a:pPr algn="ctr"/>
            <a:r>
              <a:rPr lang="en-US" sz="2800" b="1" dirty="0"/>
              <a:t>  </a:t>
            </a:r>
            <a:endParaRPr lang="en-US" sz="2800" dirty="0"/>
          </a:p>
          <a:p>
            <a:endParaRPr lang="en-US" sz="3200" dirty="0"/>
          </a:p>
        </p:txBody>
      </p:sp>
      <p:pic>
        <p:nvPicPr>
          <p:cNvPr id="2052" name="Picture 4" descr="Earthquake! A study in Amos Archives ⋆ Watch God Work ...">
            <a:extLst>
              <a:ext uri="{FF2B5EF4-FFF2-40B4-BE49-F238E27FC236}">
                <a16:creationId xmlns:a16="http://schemas.microsoft.com/office/drawing/2014/main" id="{6D1B23D9-CAA2-42AA-822F-AC261DF55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3711" y="3641598"/>
            <a:ext cx="3870252" cy="2578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925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5FFBF-CAA8-4DC1-9D05-850D335BBCCE}"/>
              </a:ext>
            </a:extLst>
          </p:cNvPr>
          <p:cNvSpPr>
            <a:spLocks noGrp="1"/>
          </p:cNvSpPr>
          <p:nvPr>
            <p:ph type="title"/>
          </p:nvPr>
        </p:nvSpPr>
        <p:spPr>
          <a:xfrm>
            <a:off x="394852" y="365126"/>
            <a:ext cx="8330183" cy="840230"/>
          </a:xfrm>
        </p:spPr>
        <p:txBody>
          <a:bodyPr/>
          <a:lstStyle/>
          <a:p>
            <a:r>
              <a:rPr lang="en-US" b="0" dirty="0"/>
              <a:t>Outside plant (OSP) infrastructure - A duct break with service-impacting cable damage</a:t>
            </a:r>
          </a:p>
        </p:txBody>
      </p:sp>
      <p:sp>
        <p:nvSpPr>
          <p:cNvPr id="3" name="Content Placeholder 2">
            <a:extLst>
              <a:ext uri="{FF2B5EF4-FFF2-40B4-BE49-F238E27FC236}">
                <a16:creationId xmlns:a16="http://schemas.microsoft.com/office/drawing/2014/main" id="{909D98F6-9506-4793-9CDD-2C5977E59686}"/>
              </a:ext>
            </a:extLst>
          </p:cNvPr>
          <p:cNvSpPr>
            <a:spLocks noGrp="1"/>
          </p:cNvSpPr>
          <p:nvPr>
            <p:ph idx="1"/>
          </p:nvPr>
        </p:nvSpPr>
        <p:spPr>
          <a:xfrm>
            <a:off x="574099" y="1715718"/>
            <a:ext cx="7995802" cy="3047667"/>
          </a:xfrm>
        </p:spPr>
        <p:txBody>
          <a:bodyPr>
            <a:noAutofit/>
          </a:bodyPr>
          <a:lstStyle/>
          <a:p>
            <a:r>
              <a:rPr lang="en-US" sz="1800" dirty="0"/>
              <a:t>An east-west duct bank running parallel to El Colegio was substantially damaged.</a:t>
            </a:r>
            <a:r>
              <a:rPr lang="en-US" dirty="0"/>
              <a:t> Air-dryers at El Colegio and Stadium also damaged and we lost air pressure.</a:t>
            </a:r>
            <a:endParaRPr lang="en-US" sz="1800" dirty="0"/>
          </a:p>
          <a:p>
            <a:r>
              <a:rPr lang="en-US" sz="1800" dirty="0"/>
              <a:t>All voice and data connectivity inoperable to the Santa Ynez Apartments, Sierra Madre, West Campus Family Housing, Santa Catalina, San Joaquin, Child Care and West Campus (Devereux). </a:t>
            </a:r>
          </a:p>
          <a:p>
            <a:r>
              <a:rPr lang="en-US" sz="1800" dirty="0"/>
              <a:t>T-Mobile and AT&amp;T cell sites on Santa Catalina inoperable reducing coverage and capacity in a 0.5-1.5 mile radius. </a:t>
            </a:r>
          </a:p>
          <a:p>
            <a:r>
              <a:rPr lang="en-US" sz="1800" dirty="0"/>
              <a:t>Network connections via links to Navigator (FM/TPS) and Arts &amp; Lectures (110 Castilian) inoperable.</a:t>
            </a:r>
          </a:p>
          <a:p>
            <a:pPr marL="0" indent="0">
              <a:buNone/>
            </a:pPr>
            <a:endParaRPr lang="en-US" sz="1800" dirty="0"/>
          </a:p>
        </p:txBody>
      </p:sp>
      <p:sp>
        <p:nvSpPr>
          <p:cNvPr id="4" name="Rectangle 3">
            <a:extLst>
              <a:ext uri="{FF2B5EF4-FFF2-40B4-BE49-F238E27FC236}">
                <a16:creationId xmlns:a16="http://schemas.microsoft.com/office/drawing/2014/main" id="{F7F04E9B-166C-4EA8-BC8B-67DBCA84603F}"/>
              </a:ext>
            </a:extLst>
          </p:cNvPr>
          <p:cNvSpPr/>
          <p:nvPr/>
        </p:nvSpPr>
        <p:spPr>
          <a:xfrm>
            <a:off x="0" y="6488668"/>
            <a:ext cx="693908" cy="369332"/>
          </a:xfrm>
          <a:prstGeom prst="rect">
            <a:avLst/>
          </a:prstGeom>
        </p:spPr>
        <p:txBody>
          <a:bodyPr wrap="none">
            <a:spAutoFit/>
          </a:bodyPr>
          <a:lstStyle/>
          <a:p>
            <a:r>
              <a:rPr lang="en-US" dirty="0">
                <a:cs typeface="Calibri"/>
                <a:sym typeface="Calibri"/>
              </a:rPr>
              <a:t>Kevin</a:t>
            </a:r>
            <a:endParaRPr lang="en-US" dirty="0"/>
          </a:p>
        </p:txBody>
      </p:sp>
    </p:spTree>
    <p:extLst>
      <p:ext uri="{BB962C8B-B14F-4D97-AF65-F5344CB8AC3E}">
        <p14:creationId xmlns:p14="http://schemas.microsoft.com/office/powerpoint/2010/main" val="3382343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E8850-EB32-40BF-8B87-0AA953DB644A}"/>
              </a:ext>
            </a:extLst>
          </p:cNvPr>
          <p:cNvSpPr>
            <a:spLocks noGrp="1"/>
          </p:cNvSpPr>
          <p:nvPr>
            <p:ph type="title"/>
          </p:nvPr>
        </p:nvSpPr>
        <p:spPr>
          <a:xfrm>
            <a:off x="394852" y="365126"/>
            <a:ext cx="8330183" cy="1214179"/>
          </a:xfrm>
        </p:spPr>
        <p:txBody>
          <a:bodyPr/>
          <a:lstStyle/>
          <a:p>
            <a:r>
              <a:rPr lang="en-US" b="0" dirty="0"/>
              <a:t>Outside plant (OSP) infrastructure - A duct break with service-impacting cable damage</a:t>
            </a:r>
            <a:br>
              <a:rPr lang="en-US" b="0" dirty="0"/>
            </a:br>
            <a:r>
              <a:rPr lang="en-US" b="0" dirty="0"/>
              <a:t>(slide 2 of 2)</a:t>
            </a:r>
            <a:endParaRPr lang="en-US" dirty="0"/>
          </a:p>
        </p:txBody>
      </p:sp>
      <p:sp>
        <p:nvSpPr>
          <p:cNvPr id="3" name="Content Placeholder 2">
            <a:extLst>
              <a:ext uri="{FF2B5EF4-FFF2-40B4-BE49-F238E27FC236}">
                <a16:creationId xmlns:a16="http://schemas.microsoft.com/office/drawing/2014/main" id="{43DB4AB6-8744-4F4A-9648-CA0673240694}"/>
              </a:ext>
            </a:extLst>
          </p:cNvPr>
          <p:cNvSpPr>
            <a:spLocks noGrp="1"/>
          </p:cNvSpPr>
          <p:nvPr>
            <p:ph idx="1"/>
          </p:nvPr>
        </p:nvSpPr>
        <p:spPr/>
        <p:txBody>
          <a:bodyPr/>
          <a:lstStyle/>
          <a:p>
            <a:r>
              <a:rPr lang="en-US" dirty="0"/>
              <a:t>Restoring service would likely require initial troubleshooting to isolate the damage, followed by trenching to expose the damaged ducts and cables. Temporary splices might be necessary to get service restored, followed by a longer-term construction project to place new manholes and construct new duct routes. We'd be talking about costs of $500K-$2M depending on the required construction work. From the time the damaged area is located to the time of temporary service restoration would likely be 3-5 days, and the permanent fix would probably take 1-3 months. This assumes immediate availability and ordering of outside labor and materials (w/rush delivery) since this type of break would likely exceed our normal service restoration supplies</a:t>
            </a:r>
          </a:p>
        </p:txBody>
      </p:sp>
      <p:sp>
        <p:nvSpPr>
          <p:cNvPr id="4" name="Rectangle 3">
            <a:extLst>
              <a:ext uri="{FF2B5EF4-FFF2-40B4-BE49-F238E27FC236}">
                <a16:creationId xmlns:a16="http://schemas.microsoft.com/office/drawing/2014/main" id="{A9C6E60A-045C-4912-A12F-F4BDDAD68616}"/>
              </a:ext>
            </a:extLst>
          </p:cNvPr>
          <p:cNvSpPr/>
          <p:nvPr/>
        </p:nvSpPr>
        <p:spPr>
          <a:xfrm>
            <a:off x="0" y="6494278"/>
            <a:ext cx="693908" cy="369332"/>
          </a:xfrm>
          <a:prstGeom prst="rect">
            <a:avLst/>
          </a:prstGeom>
        </p:spPr>
        <p:txBody>
          <a:bodyPr wrap="none">
            <a:spAutoFit/>
          </a:bodyPr>
          <a:lstStyle/>
          <a:p>
            <a:r>
              <a:rPr lang="en-US" dirty="0">
                <a:cs typeface="Calibri"/>
                <a:sym typeface="Calibri"/>
              </a:rPr>
              <a:t>Kevin</a:t>
            </a:r>
            <a:endParaRPr lang="en-US" dirty="0"/>
          </a:p>
        </p:txBody>
      </p:sp>
    </p:spTree>
    <p:extLst>
      <p:ext uri="{BB962C8B-B14F-4D97-AF65-F5344CB8AC3E}">
        <p14:creationId xmlns:p14="http://schemas.microsoft.com/office/powerpoint/2010/main" val="1478096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C0AC94-1717-4522-9E4F-53079329ACF8}"/>
              </a:ext>
            </a:extLst>
          </p:cNvPr>
          <p:cNvPicPr>
            <a:picLocks noChangeAspect="1"/>
          </p:cNvPicPr>
          <p:nvPr/>
        </p:nvPicPr>
        <p:blipFill>
          <a:blip r:embed="rId2"/>
          <a:stretch>
            <a:fillRect/>
          </a:stretch>
        </p:blipFill>
        <p:spPr>
          <a:xfrm>
            <a:off x="159488" y="809171"/>
            <a:ext cx="8825023" cy="4906643"/>
          </a:xfrm>
          <a:prstGeom prst="rect">
            <a:avLst/>
          </a:prstGeom>
        </p:spPr>
      </p:pic>
      <p:sp>
        <p:nvSpPr>
          <p:cNvPr id="6" name="Rectangle 5">
            <a:extLst>
              <a:ext uri="{FF2B5EF4-FFF2-40B4-BE49-F238E27FC236}">
                <a16:creationId xmlns:a16="http://schemas.microsoft.com/office/drawing/2014/main" id="{DEE84D90-41F8-49D1-8C0C-14981216E782}"/>
              </a:ext>
            </a:extLst>
          </p:cNvPr>
          <p:cNvSpPr/>
          <p:nvPr/>
        </p:nvSpPr>
        <p:spPr>
          <a:xfrm>
            <a:off x="0" y="6488668"/>
            <a:ext cx="693908" cy="369332"/>
          </a:xfrm>
          <a:prstGeom prst="rect">
            <a:avLst/>
          </a:prstGeom>
        </p:spPr>
        <p:txBody>
          <a:bodyPr wrap="none">
            <a:spAutoFit/>
          </a:bodyPr>
          <a:lstStyle/>
          <a:p>
            <a:r>
              <a:rPr lang="en-US" dirty="0">
                <a:cs typeface="Calibri"/>
                <a:sym typeface="Calibri"/>
              </a:rPr>
              <a:t>Kevin</a:t>
            </a:r>
            <a:endParaRPr lang="en-US" dirty="0"/>
          </a:p>
        </p:txBody>
      </p:sp>
    </p:spTree>
    <p:extLst>
      <p:ext uri="{BB962C8B-B14F-4D97-AF65-F5344CB8AC3E}">
        <p14:creationId xmlns:p14="http://schemas.microsoft.com/office/powerpoint/2010/main" val="341063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750CB-D5E5-42CA-9BB9-7FBD642C42CC}"/>
              </a:ext>
            </a:extLst>
          </p:cNvPr>
          <p:cNvSpPr>
            <a:spLocks noGrp="1"/>
          </p:cNvSpPr>
          <p:nvPr>
            <p:ph type="title"/>
          </p:nvPr>
        </p:nvSpPr>
        <p:spPr>
          <a:xfrm>
            <a:off x="394852" y="365126"/>
            <a:ext cx="8330183" cy="840230"/>
          </a:xfrm>
        </p:spPr>
        <p:txBody>
          <a:bodyPr/>
          <a:lstStyle/>
          <a:p>
            <a:r>
              <a:rPr lang="en-US" dirty="0"/>
              <a:t>Discussion Points from our Last Emergency planning Committee Meeting </a:t>
            </a:r>
          </a:p>
        </p:txBody>
      </p:sp>
      <p:sp>
        <p:nvSpPr>
          <p:cNvPr id="3" name="Content Placeholder 2">
            <a:extLst>
              <a:ext uri="{FF2B5EF4-FFF2-40B4-BE49-F238E27FC236}">
                <a16:creationId xmlns:a16="http://schemas.microsoft.com/office/drawing/2014/main" id="{C1C841D2-8226-4651-A46B-08A2F8E3A6C1}"/>
              </a:ext>
            </a:extLst>
          </p:cNvPr>
          <p:cNvSpPr>
            <a:spLocks noGrp="1"/>
          </p:cNvSpPr>
          <p:nvPr>
            <p:ph idx="1"/>
          </p:nvPr>
        </p:nvSpPr>
        <p:spPr>
          <a:xfrm>
            <a:off x="592574" y="1485383"/>
            <a:ext cx="7995802" cy="4351338"/>
          </a:xfrm>
        </p:spPr>
        <p:txBody>
          <a:bodyPr>
            <a:normAutofit fontScale="92500" lnSpcReduction="20000"/>
          </a:bodyPr>
          <a:lstStyle/>
          <a:p>
            <a:r>
              <a:rPr lang="en-US" dirty="0"/>
              <a:t>Safety of the community and of the responders </a:t>
            </a:r>
          </a:p>
          <a:p>
            <a:r>
              <a:rPr lang="en-US" dirty="0"/>
              <a:t>If Evacuation of campus is warranted what are our resources available?</a:t>
            </a:r>
          </a:p>
          <a:p>
            <a:r>
              <a:rPr lang="en-US" dirty="0"/>
              <a:t>Fire Alarm Systems </a:t>
            </a:r>
          </a:p>
          <a:p>
            <a:r>
              <a:rPr lang="en-US" dirty="0"/>
              <a:t>What are we telling the campus community to do as we figure out the campus situation?</a:t>
            </a:r>
          </a:p>
          <a:p>
            <a:r>
              <a:rPr lang="en-US" dirty="0"/>
              <a:t>Indoor Shelter Operations </a:t>
            </a:r>
          </a:p>
          <a:p>
            <a:r>
              <a:rPr lang="en-US" dirty="0"/>
              <a:t>Child Care Center Concerns- Parent Pick Up  </a:t>
            </a:r>
          </a:p>
          <a:p>
            <a:r>
              <a:rPr lang="en-US" dirty="0"/>
              <a:t>Information and Notification/Reunification Center Process</a:t>
            </a:r>
          </a:p>
          <a:p>
            <a:r>
              <a:rPr lang="en-US" dirty="0"/>
              <a:t>Resources needed from Venders</a:t>
            </a:r>
          </a:p>
          <a:p>
            <a:r>
              <a:rPr lang="en-US" dirty="0"/>
              <a:t>Emotional and Psychological Impact </a:t>
            </a:r>
            <a:r>
              <a:rPr lang="en-US" b="1" dirty="0"/>
              <a:t>- </a:t>
            </a:r>
            <a:r>
              <a:rPr lang="en-US" dirty="0"/>
              <a:t>Earthquakes can cause significant emotional distress and trauma for individuals affected, requiring mental health support and counseling services for students, faculty, and staff.</a:t>
            </a:r>
          </a:p>
          <a:p>
            <a:pPr marL="0" indent="0">
              <a:buNone/>
            </a:pPr>
            <a:r>
              <a:rPr lang="en-US" dirty="0"/>
              <a:t> </a:t>
            </a:r>
          </a:p>
        </p:txBody>
      </p:sp>
      <p:sp>
        <p:nvSpPr>
          <p:cNvPr id="4" name="Rectangle 3">
            <a:extLst>
              <a:ext uri="{FF2B5EF4-FFF2-40B4-BE49-F238E27FC236}">
                <a16:creationId xmlns:a16="http://schemas.microsoft.com/office/drawing/2014/main" id="{E8C7BBF1-3B10-47AD-B9F4-21A1E0D1403D}"/>
              </a:ext>
            </a:extLst>
          </p:cNvPr>
          <p:cNvSpPr/>
          <p:nvPr/>
        </p:nvSpPr>
        <p:spPr>
          <a:xfrm>
            <a:off x="0" y="6523368"/>
            <a:ext cx="495649" cy="369332"/>
          </a:xfrm>
          <a:prstGeom prst="rect">
            <a:avLst/>
          </a:prstGeom>
        </p:spPr>
        <p:txBody>
          <a:bodyPr wrap="none">
            <a:spAutoFit/>
          </a:bodyPr>
          <a:lstStyle/>
          <a:p>
            <a:r>
              <a:rPr lang="en-US" dirty="0">
                <a:cs typeface="Calibri"/>
                <a:sym typeface="Calibri"/>
              </a:rPr>
              <a:t>Jim</a:t>
            </a:r>
            <a:endParaRPr lang="en-US" dirty="0"/>
          </a:p>
        </p:txBody>
      </p:sp>
    </p:spTree>
    <p:extLst>
      <p:ext uri="{BB962C8B-B14F-4D97-AF65-F5344CB8AC3E}">
        <p14:creationId xmlns:p14="http://schemas.microsoft.com/office/powerpoint/2010/main" val="2975363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4852" y="1175760"/>
            <a:ext cx="7408333" cy="3450696"/>
          </a:xfrm>
        </p:spPr>
        <p:txBody>
          <a:bodyPr/>
          <a:lstStyle/>
          <a:p>
            <a:pPr marL="0" lvl="0" indent="0">
              <a:buNone/>
            </a:pPr>
            <a:r>
              <a:rPr lang="en-US" b="1" dirty="0"/>
              <a:t>Key Issues: </a:t>
            </a:r>
          </a:p>
          <a:p>
            <a:pPr lvl="0">
              <a:buFont typeface="Wingdings" pitchFamily="2" charset="2"/>
              <a:buChar char="§"/>
            </a:pPr>
            <a:r>
              <a:rPr lang="en-US" dirty="0"/>
              <a:t>Event notification</a:t>
            </a:r>
          </a:p>
          <a:p>
            <a:pPr lvl="0">
              <a:buFont typeface="Wingdings" pitchFamily="2" charset="2"/>
              <a:buChar char="§"/>
            </a:pPr>
            <a:r>
              <a:rPr lang="en-US" dirty="0"/>
              <a:t>Identify initial impacts and concerns </a:t>
            </a:r>
          </a:p>
          <a:p>
            <a:pPr lvl="0">
              <a:buFont typeface="Wingdings" pitchFamily="2" charset="2"/>
              <a:buChar char="§"/>
            </a:pPr>
            <a:r>
              <a:rPr lang="en-US" dirty="0"/>
              <a:t>Identify initial action items </a:t>
            </a:r>
          </a:p>
          <a:p>
            <a:pPr lvl="0">
              <a:buFont typeface="Wingdings" pitchFamily="2" charset="2"/>
              <a:buChar char="§"/>
            </a:pPr>
            <a:r>
              <a:rPr lang="en-US" dirty="0"/>
              <a:t>Campus Information Management Process </a:t>
            </a:r>
          </a:p>
          <a:p>
            <a:pPr>
              <a:buFont typeface="Wingdings" panose="05000000000000000000" pitchFamily="2" charset="2"/>
              <a:buChar char="§"/>
            </a:pPr>
            <a:endParaRPr lang="en-US" dirty="0"/>
          </a:p>
        </p:txBody>
      </p:sp>
      <p:sp>
        <p:nvSpPr>
          <p:cNvPr id="3" name="Title 2"/>
          <p:cNvSpPr>
            <a:spLocks noGrp="1"/>
          </p:cNvSpPr>
          <p:nvPr>
            <p:ph type="title"/>
          </p:nvPr>
        </p:nvSpPr>
        <p:spPr/>
        <p:txBody>
          <a:bodyPr>
            <a:normAutofit fontScale="90000"/>
          </a:bodyPr>
          <a:lstStyle/>
          <a:p>
            <a:r>
              <a:rPr lang="en-US" sz="3100" b="1" cap="small" dirty="0"/>
              <a:t>Module 1 - </a:t>
            </a:r>
            <a:r>
              <a:rPr lang="en-US" dirty="0"/>
              <a:t>Campus Impacts/Concerns </a:t>
            </a:r>
            <a:br>
              <a:rPr lang="en-US" b="1" cap="small" dirty="0"/>
            </a:br>
            <a:endParaRPr lang="en-US" dirty="0"/>
          </a:p>
        </p:txBody>
      </p:sp>
      <p:sp>
        <p:nvSpPr>
          <p:cNvPr id="6" name="Rectangle 5"/>
          <p:cNvSpPr/>
          <p:nvPr/>
        </p:nvSpPr>
        <p:spPr>
          <a:xfrm>
            <a:off x="147027" y="6381234"/>
            <a:ext cx="706797" cy="369332"/>
          </a:xfrm>
          <a:prstGeom prst="rect">
            <a:avLst/>
          </a:prstGeom>
        </p:spPr>
        <p:txBody>
          <a:bodyPr wrap="none">
            <a:spAutoFit/>
          </a:bodyPr>
          <a:lstStyle/>
          <a:p>
            <a:r>
              <a:rPr lang="en-US" dirty="0"/>
              <a:t>Garry</a:t>
            </a:r>
          </a:p>
        </p:txBody>
      </p:sp>
      <p:sp>
        <p:nvSpPr>
          <p:cNvPr id="4" name="Rectangle 3">
            <a:extLst>
              <a:ext uri="{FF2B5EF4-FFF2-40B4-BE49-F238E27FC236}">
                <a16:creationId xmlns:a16="http://schemas.microsoft.com/office/drawing/2014/main" id="{5B3AA77F-A33D-4210-8483-6F2422D8198F}"/>
              </a:ext>
            </a:extLst>
          </p:cNvPr>
          <p:cNvSpPr/>
          <p:nvPr/>
        </p:nvSpPr>
        <p:spPr>
          <a:xfrm>
            <a:off x="2273943" y="3653876"/>
            <a:ext cx="4572000" cy="1477328"/>
          </a:xfrm>
          <a:prstGeom prst="rect">
            <a:avLst/>
          </a:prstGeom>
        </p:spPr>
        <p:txBody>
          <a:bodyPr>
            <a:spAutoFit/>
          </a:bodyPr>
          <a:lstStyle/>
          <a:p>
            <a:r>
              <a:rPr lang="en-US" dirty="0"/>
              <a:t>UCSB Alert - Earthquake - Check area for safety and follow department procedures. Watch for hazards. Follow instructions from emergency responders. Update will be provided when more information is available.</a:t>
            </a:r>
          </a:p>
        </p:txBody>
      </p:sp>
      <p:pic>
        <p:nvPicPr>
          <p:cNvPr id="5124" name="Picture 4" descr="https://etc.usf.edu/clipart/33700/33749/nclock-02-35_33749_lg.gif">
            <a:extLst>
              <a:ext uri="{FF2B5EF4-FFF2-40B4-BE49-F238E27FC236}">
                <a16:creationId xmlns:a16="http://schemas.microsoft.com/office/drawing/2014/main" id="{3F179CE8-8BC9-4116-BB18-F37A8CD46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72" y="5479820"/>
            <a:ext cx="773087" cy="77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089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83430-8734-4747-B672-FDBD0E9149C3}"/>
              </a:ext>
            </a:extLst>
          </p:cNvPr>
          <p:cNvSpPr>
            <a:spLocks noGrp="1"/>
          </p:cNvSpPr>
          <p:nvPr>
            <p:ph type="title"/>
          </p:nvPr>
        </p:nvSpPr>
        <p:spPr/>
        <p:txBody>
          <a:bodyPr/>
          <a:lstStyle/>
          <a:p>
            <a:r>
              <a:rPr lang="en-US" dirty="0"/>
              <a:t>Group Discussion Topics/Concerns </a:t>
            </a:r>
          </a:p>
        </p:txBody>
      </p:sp>
      <p:sp>
        <p:nvSpPr>
          <p:cNvPr id="5" name="Text Placeholder 2">
            <a:extLst>
              <a:ext uri="{FF2B5EF4-FFF2-40B4-BE49-F238E27FC236}">
                <a16:creationId xmlns:a16="http://schemas.microsoft.com/office/drawing/2014/main" id="{1C50B738-1DCE-4065-9E72-5107C8766BB4}"/>
              </a:ext>
            </a:extLst>
          </p:cNvPr>
          <p:cNvSpPr txBox="1">
            <a:spLocks/>
          </p:cNvSpPr>
          <p:nvPr/>
        </p:nvSpPr>
        <p:spPr>
          <a:xfrm>
            <a:off x="394852" y="1253331"/>
            <a:ext cx="3924300" cy="4351338"/>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sz="2400" dirty="0"/>
              <a:t>Faculty/Classes </a:t>
            </a:r>
          </a:p>
          <a:p>
            <a:r>
              <a:rPr lang="en-US" sz="2400" dirty="0"/>
              <a:t>Research </a:t>
            </a:r>
          </a:p>
          <a:p>
            <a:r>
              <a:rPr lang="en-US" sz="2400" dirty="0"/>
              <a:t>Student Affairs</a:t>
            </a:r>
          </a:p>
          <a:p>
            <a:pPr lvl="1"/>
            <a:r>
              <a:rPr lang="en-US" sz="2400" dirty="0"/>
              <a:t>Student Services </a:t>
            </a:r>
          </a:p>
          <a:p>
            <a:r>
              <a:rPr lang="en-US" sz="2400" dirty="0"/>
              <a:t>Student Health Services</a:t>
            </a:r>
          </a:p>
          <a:p>
            <a:r>
              <a:rPr lang="en-US" sz="2400" dirty="0"/>
              <a:t>Facilities Management</a:t>
            </a:r>
          </a:p>
          <a:p>
            <a:r>
              <a:rPr lang="en-US" sz="2400" dirty="0"/>
              <a:t>Design and Construction Services</a:t>
            </a:r>
          </a:p>
          <a:p>
            <a:r>
              <a:rPr lang="en-US" sz="2400" dirty="0"/>
              <a:t>EH&amp;S</a:t>
            </a:r>
          </a:p>
          <a:p>
            <a:r>
              <a:rPr lang="en-US" sz="2400" dirty="0"/>
              <a:t>Housing &amp; Dining </a:t>
            </a:r>
          </a:p>
          <a:p>
            <a:r>
              <a:rPr lang="en-US" sz="2400" dirty="0"/>
              <a:t>Transportation &amp; Parking Services </a:t>
            </a:r>
          </a:p>
          <a:p>
            <a:r>
              <a:rPr lang="en-US" sz="2400" dirty="0"/>
              <a:t>UCPD </a:t>
            </a:r>
          </a:p>
          <a:p>
            <a:pPr marL="114300" indent="0">
              <a:buFont typeface="Arial" panose="020B0604020202020204" pitchFamily="34" charset="0"/>
              <a:buNone/>
            </a:pPr>
            <a:r>
              <a:rPr lang="en-US" dirty="0"/>
              <a:t> </a:t>
            </a:r>
          </a:p>
          <a:p>
            <a:pPr marL="571500" lvl="1" indent="0">
              <a:buFont typeface="Arial" panose="020B0604020202020204" pitchFamily="34" charset="0"/>
              <a:buNone/>
            </a:pPr>
            <a:endParaRPr lang="en-US" dirty="0"/>
          </a:p>
          <a:p>
            <a:pPr lvl="1"/>
            <a:endParaRPr lang="en-US" dirty="0"/>
          </a:p>
          <a:p>
            <a:pPr lvl="1"/>
            <a:endParaRPr lang="en-US" dirty="0"/>
          </a:p>
        </p:txBody>
      </p:sp>
      <p:sp>
        <p:nvSpPr>
          <p:cNvPr id="6" name="Text Placeholder 3">
            <a:extLst>
              <a:ext uri="{FF2B5EF4-FFF2-40B4-BE49-F238E27FC236}">
                <a16:creationId xmlns:a16="http://schemas.microsoft.com/office/drawing/2014/main" id="{28FF3938-462A-483D-B428-9B8B37130487}"/>
              </a:ext>
            </a:extLst>
          </p:cNvPr>
          <p:cNvSpPr txBox="1">
            <a:spLocks/>
          </p:cNvSpPr>
          <p:nvPr/>
        </p:nvSpPr>
        <p:spPr>
          <a:xfrm>
            <a:off x="4572000" y="1406525"/>
            <a:ext cx="3919102"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dirty="0"/>
              <a:t>Human Resources</a:t>
            </a:r>
          </a:p>
          <a:p>
            <a:r>
              <a:rPr lang="en-US" dirty="0"/>
              <a:t>Information Technology</a:t>
            </a:r>
          </a:p>
          <a:p>
            <a:r>
              <a:rPr lang="en-US" dirty="0"/>
              <a:t>Public Affairs</a:t>
            </a:r>
          </a:p>
          <a:p>
            <a:r>
              <a:rPr lang="en-US" dirty="0"/>
              <a:t>Risk Management </a:t>
            </a:r>
          </a:p>
          <a:p>
            <a:r>
              <a:rPr lang="en-US" dirty="0"/>
              <a:t>Other Areas?</a:t>
            </a:r>
          </a:p>
          <a:p>
            <a:endParaRPr lang="en-US" dirty="0"/>
          </a:p>
        </p:txBody>
      </p:sp>
      <p:sp>
        <p:nvSpPr>
          <p:cNvPr id="7" name="Rectangle 6">
            <a:extLst>
              <a:ext uri="{FF2B5EF4-FFF2-40B4-BE49-F238E27FC236}">
                <a16:creationId xmlns:a16="http://schemas.microsoft.com/office/drawing/2014/main" id="{BEC14D63-CE78-49FC-9EF4-1C95CE244624}"/>
              </a:ext>
            </a:extLst>
          </p:cNvPr>
          <p:cNvSpPr/>
          <p:nvPr/>
        </p:nvSpPr>
        <p:spPr>
          <a:xfrm>
            <a:off x="0" y="6550223"/>
            <a:ext cx="591829" cy="307777"/>
          </a:xfrm>
          <a:prstGeom prst="rect">
            <a:avLst/>
          </a:prstGeom>
        </p:spPr>
        <p:txBody>
          <a:bodyPr wrap="none">
            <a:spAutoFit/>
          </a:bodyPr>
          <a:lstStyle/>
          <a:p>
            <a:r>
              <a:rPr lang="en-US" dirty="0">
                <a:latin typeface="Calibri"/>
                <a:cs typeface="Calibri"/>
                <a:sym typeface="Calibri"/>
              </a:rPr>
              <a:t>Garry</a:t>
            </a:r>
            <a:endParaRPr lang="en-US" dirty="0"/>
          </a:p>
        </p:txBody>
      </p:sp>
    </p:spTree>
    <p:extLst>
      <p:ext uri="{BB962C8B-B14F-4D97-AF65-F5344CB8AC3E}">
        <p14:creationId xmlns:p14="http://schemas.microsoft.com/office/powerpoint/2010/main" val="4069463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FF977-7495-40C7-9B45-4A6936516C70}"/>
              </a:ext>
            </a:extLst>
          </p:cNvPr>
          <p:cNvSpPr>
            <a:spLocks noGrp="1"/>
          </p:cNvSpPr>
          <p:nvPr>
            <p:ph type="title"/>
          </p:nvPr>
        </p:nvSpPr>
        <p:spPr>
          <a:xfrm>
            <a:off x="394852" y="365126"/>
            <a:ext cx="8330183" cy="480131"/>
          </a:xfrm>
        </p:spPr>
        <p:txBody>
          <a:bodyPr/>
          <a:lstStyle/>
          <a:p>
            <a:r>
              <a:rPr lang="en-US" sz="2800" cap="small" dirty="0"/>
              <a:t>Module 2 - </a:t>
            </a:r>
            <a:r>
              <a:rPr lang="en-US" dirty="0"/>
              <a:t>EOC Section Breakout Discussion</a:t>
            </a:r>
          </a:p>
        </p:txBody>
      </p:sp>
      <p:sp>
        <p:nvSpPr>
          <p:cNvPr id="3" name="Content Placeholder 2">
            <a:extLst>
              <a:ext uri="{FF2B5EF4-FFF2-40B4-BE49-F238E27FC236}">
                <a16:creationId xmlns:a16="http://schemas.microsoft.com/office/drawing/2014/main" id="{2C7AA6E4-C458-411E-BE9F-8AE45CB7F837}"/>
              </a:ext>
            </a:extLst>
          </p:cNvPr>
          <p:cNvSpPr>
            <a:spLocks noGrp="1"/>
          </p:cNvSpPr>
          <p:nvPr>
            <p:ph idx="1"/>
          </p:nvPr>
        </p:nvSpPr>
        <p:spPr>
          <a:xfrm>
            <a:off x="574099" y="1253331"/>
            <a:ext cx="7995802" cy="4351338"/>
          </a:xfrm>
        </p:spPr>
        <p:txBody>
          <a:bodyPr/>
          <a:lstStyle/>
          <a:p>
            <a:r>
              <a:rPr lang="en-US" dirty="0"/>
              <a:t>Section objectives for the next 12 hours </a:t>
            </a:r>
          </a:p>
          <a:p>
            <a:r>
              <a:rPr lang="en-US" dirty="0"/>
              <a:t>Activities required to accomplish objectives</a:t>
            </a:r>
          </a:p>
          <a:p>
            <a:r>
              <a:rPr lang="en-US" dirty="0"/>
              <a:t>Other Sections involved</a:t>
            </a:r>
          </a:p>
          <a:p>
            <a:endParaRPr lang="en-US" dirty="0"/>
          </a:p>
        </p:txBody>
      </p:sp>
      <p:sp>
        <p:nvSpPr>
          <p:cNvPr id="4" name="Rectangle 3">
            <a:extLst>
              <a:ext uri="{FF2B5EF4-FFF2-40B4-BE49-F238E27FC236}">
                <a16:creationId xmlns:a16="http://schemas.microsoft.com/office/drawing/2014/main" id="{5B8C7454-4757-4AB2-90B3-01C081CCB27C}"/>
              </a:ext>
            </a:extLst>
          </p:cNvPr>
          <p:cNvSpPr/>
          <p:nvPr/>
        </p:nvSpPr>
        <p:spPr>
          <a:xfrm>
            <a:off x="0" y="6488668"/>
            <a:ext cx="495649" cy="369332"/>
          </a:xfrm>
          <a:prstGeom prst="rect">
            <a:avLst/>
          </a:prstGeom>
        </p:spPr>
        <p:txBody>
          <a:bodyPr wrap="none">
            <a:spAutoFit/>
          </a:bodyPr>
          <a:lstStyle/>
          <a:p>
            <a:r>
              <a:rPr lang="en-US" dirty="0"/>
              <a:t>Jim</a:t>
            </a:r>
          </a:p>
        </p:txBody>
      </p:sp>
      <p:pic>
        <p:nvPicPr>
          <p:cNvPr id="6" name="Picture 5">
            <a:extLst>
              <a:ext uri="{FF2B5EF4-FFF2-40B4-BE49-F238E27FC236}">
                <a16:creationId xmlns:a16="http://schemas.microsoft.com/office/drawing/2014/main" id="{5D2B2FE7-BBF0-41B5-BFF7-A5572DFC475D}"/>
              </a:ext>
            </a:extLst>
          </p:cNvPr>
          <p:cNvPicPr>
            <a:picLocks noChangeAspect="1"/>
          </p:cNvPicPr>
          <p:nvPr/>
        </p:nvPicPr>
        <p:blipFill>
          <a:blip r:embed="rId3"/>
          <a:stretch>
            <a:fillRect/>
          </a:stretch>
        </p:blipFill>
        <p:spPr>
          <a:xfrm>
            <a:off x="2264734" y="2521884"/>
            <a:ext cx="4336030" cy="3707466"/>
          </a:xfrm>
          <a:prstGeom prst="rect">
            <a:avLst/>
          </a:prstGeom>
        </p:spPr>
      </p:pic>
      <p:pic>
        <p:nvPicPr>
          <p:cNvPr id="6146" name="Picture 2" descr="Clock 3:00 | ClipArt ETC">
            <a:extLst>
              <a:ext uri="{FF2B5EF4-FFF2-40B4-BE49-F238E27FC236}">
                <a16:creationId xmlns:a16="http://schemas.microsoft.com/office/drawing/2014/main" id="{4F9D2FC3-97ED-4973-9AC8-BCF43B5FE0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928" y="5486485"/>
            <a:ext cx="1002183" cy="1002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678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7A04C-3935-456E-88B8-EACA7A2EFA80}"/>
              </a:ext>
            </a:extLst>
          </p:cNvPr>
          <p:cNvSpPr>
            <a:spLocks noGrp="1"/>
          </p:cNvSpPr>
          <p:nvPr>
            <p:ph type="title"/>
          </p:nvPr>
        </p:nvSpPr>
        <p:spPr/>
        <p:txBody>
          <a:bodyPr/>
          <a:lstStyle/>
          <a:p>
            <a:r>
              <a:rPr lang="en-US" dirty="0"/>
              <a:t>Situation Briefing Update </a:t>
            </a:r>
          </a:p>
        </p:txBody>
      </p:sp>
      <p:sp>
        <p:nvSpPr>
          <p:cNvPr id="3" name="Content Placeholder 2">
            <a:extLst>
              <a:ext uri="{FF2B5EF4-FFF2-40B4-BE49-F238E27FC236}">
                <a16:creationId xmlns:a16="http://schemas.microsoft.com/office/drawing/2014/main" id="{234C56A7-072C-4610-A332-DA7612C3AF6D}"/>
              </a:ext>
            </a:extLst>
          </p:cNvPr>
          <p:cNvSpPr>
            <a:spLocks noGrp="1"/>
          </p:cNvSpPr>
          <p:nvPr>
            <p:ph idx="1"/>
          </p:nvPr>
        </p:nvSpPr>
        <p:spPr>
          <a:xfrm>
            <a:off x="394852" y="1253331"/>
            <a:ext cx="7995802" cy="4351338"/>
          </a:xfrm>
        </p:spPr>
        <p:txBody>
          <a:bodyPr>
            <a:normAutofit fontScale="92500" lnSpcReduction="10000"/>
          </a:bodyPr>
          <a:lstStyle/>
          <a:p>
            <a:r>
              <a:rPr lang="en-US" dirty="0"/>
              <a:t>Derailment of a freight train south of Goleta</a:t>
            </a:r>
          </a:p>
          <a:p>
            <a:r>
              <a:rPr lang="en-US" dirty="0"/>
              <a:t>Highway 154 shutdown due to rock slide</a:t>
            </a:r>
          </a:p>
          <a:p>
            <a:r>
              <a:rPr lang="en-US" dirty="0"/>
              <a:t>Highway 101(both directions) at Gaviota shutdown due to rock slide </a:t>
            </a:r>
          </a:p>
          <a:p>
            <a:r>
              <a:rPr lang="en-US" dirty="0"/>
              <a:t>There have been no deaths reported from the event; however, 65 people sustained mild to moderate injuries in Santa Barbara County</a:t>
            </a:r>
          </a:p>
          <a:p>
            <a:r>
              <a:rPr lang="en-US" dirty="0"/>
              <a:t>Santa </a:t>
            </a:r>
            <a:r>
              <a:rPr lang="en-US"/>
              <a:t>Barbara City Airport </a:t>
            </a:r>
            <a:r>
              <a:rPr lang="en-US" dirty="0"/>
              <a:t>closed due to damage to the Control Tower   </a:t>
            </a:r>
          </a:p>
          <a:p>
            <a:r>
              <a:rPr lang="en-US" dirty="0"/>
              <a:t>3 out of 4 Isla Vista residents without power. Some without water</a:t>
            </a:r>
          </a:p>
          <a:p>
            <a:r>
              <a:rPr lang="en-US" dirty="0"/>
              <a:t>Cliff House at Coal Oil Point was reported as fallen into the Pacific due to collapse of Bluff, no injuries reported.</a:t>
            </a:r>
          </a:p>
          <a:p>
            <a:r>
              <a:rPr lang="en-US" dirty="0"/>
              <a:t>Damage reported to the campus salt water intake system</a:t>
            </a:r>
          </a:p>
          <a:p>
            <a:pPr marL="0" indent="0">
              <a:buNone/>
            </a:pPr>
            <a:r>
              <a:rPr lang="en-US" dirty="0"/>
              <a:t> </a:t>
            </a:r>
          </a:p>
          <a:p>
            <a:endParaRPr lang="en-US" dirty="0"/>
          </a:p>
        </p:txBody>
      </p:sp>
      <p:sp>
        <p:nvSpPr>
          <p:cNvPr id="5" name="Rectangle 4">
            <a:extLst>
              <a:ext uri="{FF2B5EF4-FFF2-40B4-BE49-F238E27FC236}">
                <a16:creationId xmlns:a16="http://schemas.microsoft.com/office/drawing/2014/main" id="{B9C4EDCE-98CD-4DD3-B3D4-6885E1EA9B9A}"/>
              </a:ext>
            </a:extLst>
          </p:cNvPr>
          <p:cNvSpPr/>
          <p:nvPr/>
        </p:nvSpPr>
        <p:spPr>
          <a:xfrm>
            <a:off x="107501" y="6479439"/>
            <a:ext cx="1042080" cy="369332"/>
          </a:xfrm>
          <a:prstGeom prst="rect">
            <a:avLst/>
          </a:prstGeom>
        </p:spPr>
        <p:txBody>
          <a:bodyPr wrap="none">
            <a:spAutoFit/>
          </a:bodyPr>
          <a:lstStyle/>
          <a:p>
            <a:r>
              <a:rPr lang="en-US" dirty="0"/>
              <a:t>Tylor/Jim</a:t>
            </a:r>
          </a:p>
        </p:txBody>
      </p:sp>
    </p:spTree>
    <p:extLst>
      <p:ext uri="{BB962C8B-B14F-4D97-AF65-F5344CB8AC3E}">
        <p14:creationId xmlns:p14="http://schemas.microsoft.com/office/powerpoint/2010/main" val="2048230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BBE8E-53D3-4537-A965-5609441325A9}"/>
              </a:ext>
            </a:extLst>
          </p:cNvPr>
          <p:cNvSpPr>
            <a:spLocks noGrp="1"/>
          </p:cNvSpPr>
          <p:nvPr>
            <p:ph type="title"/>
          </p:nvPr>
        </p:nvSpPr>
        <p:spPr>
          <a:xfrm>
            <a:off x="394852" y="365126"/>
            <a:ext cx="8330183" cy="840230"/>
          </a:xfrm>
        </p:spPr>
        <p:txBody>
          <a:bodyPr/>
          <a:lstStyle/>
          <a:p>
            <a:r>
              <a:rPr lang="en-US" dirty="0"/>
              <a:t>Building Damage Update</a:t>
            </a:r>
            <a:br>
              <a:rPr lang="en-US" dirty="0"/>
            </a:br>
            <a:endParaRPr lang="en-US" dirty="0"/>
          </a:p>
        </p:txBody>
      </p:sp>
      <p:sp>
        <p:nvSpPr>
          <p:cNvPr id="3" name="Content Placeholder 2">
            <a:extLst>
              <a:ext uri="{FF2B5EF4-FFF2-40B4-BE49-F238E27FC236}">
                <a16:creationId xmlns:a16="http://schemas.microsoft.com/office/drawing/2014/main" id="{DEE34D82-115C-41EE-BD02-82A6F0FE835A}"/>
              </a:ext>
            </a:extLst>
          </p:cNvPr>
          <p:cNvSpPr>
            <a:spLocks noGrp="1"/>
          </p:cNvSpPr>
          <p:nvPr>
            <p:ph idx="1"/>
          </p:nvPr>
        </p:nvSpPr>
        <p:spPr>
          <a:xfrm>
            <a:off x="574099" y="1389690"/>
            <a:ext cx="7995802" cy="4351338"/>
          </a:xfrm>
        </p:spPr>
        <p:txBody>
          <a:bodyPr/>
          <a:lstStyle/>
          <a:p>
            <a:pPr lvl="0"/>
            <a:r>
              <a:rPr lang="en-US" dirty="0"/>
              <a:t>At this time Structural damage has been reported at 6 of 27 UCSB buildings, including Biological Sciences II, Engineering, Library III, University Center, North Hall, and the dormitories, Anacapa, Santa Cruz, and Santa Rosa. The damages included diagonal cracking of lower story walls.</a:t>
            </a:r>
          </a:p>
          <a:p>
            <a:pPr lvl="0"/>
            <a:r>
              <a:rPr lang="en-US" dirty="0"/>
              <a:t>Initial Assessment - this is a Level 1 response minor seismic event: confirm EOC has instructed Building Managers to evacuate buildings with a non‐compliant Seismic Performance Rating (SPR) of V, VI or VII and to secure exterior doors to prevent re‐entry.</a:t>
            </a:r>
          </a:p>
          <a:p>
            <a:endParaRPr lang="en-US" dirty="0"/>
          </a:p>
        </p:txBody>
      </p:sp>
      <p:sp>
        <p:nvSpPr>
          <p:cNvPr id="5" name="Rectangle 4">
            <a:extLst>
              <a:ext uri="{FF2B5EF4-FFF2-40B4-BE49-F238E27FC236}">
                <a16:creationId xmlns:a16="http://schemas.microsoft.com/office/drawing/2014/main" id="{EC186ED0-D59E-4CF2-998F-118ABC1760BA}"/>
              </a:ext>
            </a:extLst>
          </p:cNvPr>
          <p:cNvSpPr/>
          <p:nvPr/>
        </p:nvSpPr>
        <p:spPr>
          <a:xfrm>
            <a:off x="0" y="6488668"/>
            <a:ext cx="415307" cy="369332"/>
          </a:xfrm>
          <a:prstGeom prst="rect">
            <a:avLst/>
          </a:prstGeom>
        </p:spPr>
        <p:txBody>
          <a:bodyPr wrap="none">
            <a:spAutoFit/>
          </a:bodyPr>
          <a:lstStyle/>
          <a:p>
            <a:r>
              <a:rPr lang="en-US" dirty="0"/>
              <a:t>Ed</a:t>
            </a:r>
          </a:p>
        </p:txBody>
      </p:sp>
    </p:spTree>
    <p:extLst>
      <p:ext uri="{BB962C8B-B14F-4D97-AF65-F5344CB8AC3E}">
        <p14:creationId xmlns:p14="http://schemas.microsoft.com/office/powerpoint/2010/main" val="3588790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6"/>
          <p:cNvSpPr txBox="1">
            <a:spLocks noGrp="1"/>
          </p:cNvSpPr>
          <p:nvPr>
            <p:ph type="title"/>
          </p:nvPr>
        </p:nvSpPr>
        <p:spPr>
          <a:xfrm>
            <a:off x="394852" y="365126"/>
            <a:ext cx="8330183" cy="466344"/>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dk2"/>
              </a:buClr>
              <a:buSzPts val="2700"/>
              <a:buFont typeface="Century Gothic"/>
              <a:buNone/>
            </a:pPr>
            <a:r>
              <a:rPr lang="en-US" dirty="0"/>
              <a:t>Suggested Breakout Discussion Questions:  </a:t>
            </a:r>
            <a:endParaRPr dirty="0"/>
          </a:p>
        </p:txBody>
      </p:sp>
      <p:sp>
        <p:nvSpPr>
          <p:cNvPr id="248" name="Google Shape;248;p16"/>
          <p:cNvSpPr txBox="1">
            <a:spLocks noGrp="1"/>
          </p:cNvSpPr>
          <p:nvPr>
            <p:ph type="body" idx="1"/>
          </p:nvPr>
        </p:nvSpPr>
        <p:spPr>
          <a:xfrm>
            <a:off x="495367" y="1052635"/>
            <a:ext cx="7995802" cy="4351338"/>
          </a:xfrm>
          <a:prstGeom prst="rect">
            <a:avLst/>
          </a:prstGeom>
          <a:noFill/>
          <a:ln>
            <a:noFill/>
          </a:ln>
        </p:spPr>
        <p:txBody>
          <a:bodyPr spcFirstLastPara="1" wrap="square" lIns="91425" tIns="45700" rIns="91425" bIns="45700" anchor="t" anchorCtr="0">
            <a:normAutofit/>
          </a:bodyPr>
          <a:lstStyle/>
          <a:p>
            <a:pPr marL="171450" lvl="0" indent="-171450" algn="l" rtl="0">
              <a:lnSpc>
                <a:spcPct val="150000"/>
              </a:lnSpc>
              <a:spcBef>
                <a:spcPts val="0"/>
              </a:spcBef>
              <a:spcAft>
                <a:spcPts val="0"/>
              </a:spcAft>
              <a:buSzPct val="100000"/>
              <a:buFont typeface="Noto Sans Symbols"/>
              <a:buChar char="▪"/>
            </a:pPr>
            <a:r>
              <a:rPr lang="en-US" dirty="0"/>
              <a:t>What information will your section need to respond?</a:t>
            </a:r>
            <a:endParaRPr dirty="0"/>
          </a:p>
          <a:p>
            <a:pPr marL="171450" lvl="0" indent="-171450" algn="l" rtl="0">
              <a:lnSpc>
                <a:spcPct val="150000"/>
              </a:lnSpc>
              <a:spcBef>
                <a:spcPts val="750"/>
              </a:spcBef>
              <a:spcAft>
                <a:spcPts val="0"/>
              </a:spcAft>
              <a:buSzPct val="100000"/>
              <a:buFont typeface="Noto Sans Symbols"/>
              <a:buChar char="▪"/>
            </a:pPr>
            <a:r>
              <a:rPr lang="en-US" dirty="0"/>
              <a:t>What actions will your section need to consider?</a:t>
            </a:r>
            <a:endParaRPr dirty="0"/>
          </a:p>
          <a:p>
            <a:pPr marL="171450" lvl="0" indent="-171450" algn="l" rtl="0">
              <a:lnSpc>
                <a:spcPct val="150000"/>
              </a:lnSpc>
              <a:spcBef>
                <a:spcPts val="750"/>
              </a:spcBef>
              <a:spcAft>
                <a:spcPts val="0"/>
              </a:spcAft>
              <a:buSzPct val="100000"/>
              <a:buFont typeface="Noto Sans Symbols"/>
              <a:buChar char="▪"/>
            </a:pPr>
            <a:r>
              <a:rPr lang="en-US" dirty="0"/>
              <a:t>Identify any critical issues, decisions, requirements, or questions that should be addressed at this time. </a:t>
            </a:r>
            <a:endParaRPr dirty="0"/>
          </a:p>
          <a:p>
            <a:pPr marL="171450" lvl="0" indent="-171450" algn="l" rtl="0">
              <a:lnSpc>
                <a:spcPct val="150000"/>
              </a:lnSpc>
              <a:spcBef>
                <a:spcPts val="750"/>
              </a:spcBef>
              <a:spcAft>
                <a:spcPts val="0"/>
              </a:spcAft>
              <a:buSzPct val="100000"/>
              <a:buFont typeface="Noto Sans Symbols"/>
              <a:buChar char="▪"/>
            </a:pPr>
            <a:r>
              <a:rPr lang="en-US" dirty="0"/>
              <a:t>How will you notify the campus community of the incident and any changes to the daily schedule?</a:t>
            </a:r>
            <a:endParaRPr dirty="0"/>
          </a:p>
          <a:p>
            <a:pPr marL="171450" lvl="0" indent="-171450" algn="l" rtl="0">
              <a:lnSpc>
                <a:spcPct val="150000"/>
              </a:lnSpc>
              <a:spcBef>
                <a:spcPts val="750"/>
              </a:spcBef>
              <a:spcAft>
                <a:spcPts val="0"/>
              </a:spcAft>
              <a:buSzPct val="100000"/>
              <a:buFont typeface="Noto Sans Symbols"/>
              <a:buChar char="▪"/>
            </a:pPr>
            <a:r>
              <a:rPr lang="en-US" dirty="0"/>
              <a:t>What policies/procedures will need to be reviewed to address identified issues? </a:t>
            </a:r>
            <a:endParaRPr dirty="0"/>
          </a:p>
          <a:p>
            <a:pPr marL="0" lvl="0" indent="0" algn="l" rtl="0">
              <a:lnSpc>
                <a:spcPct val="90000"/>
              </a:lnSpc>
              <a:spcBef>
                <a:spcPts val="750"/>
              </a:spcBef>
              <a:spcAft>
                <a:spcPts val="0"/>
              </a:spcAft>
              <a:buSzPct val="100000"/>
              <a:buNone/>
            </a:pPr>
            <a:endParaRPr dirty="0"/>
          </a:p>
          <a:p>
            <a:pPr marL="0" lvl="0" indent="0" algn="l" rtl="0">
              <a:lnSpc>
                <a:spcPct val="90000"/>
              </a:lnSpc>
              <a:spcBef>
                <a:spcPts val="750"/>
              </a:spcBef>
              <a:spcAft>
                <a:spcPts val="0"/>
              </a:spcAft>
              <a:buSzPct val="100000"/>
              <a:buNone/>
            </a:pPr>
            <a:endParaRPr dirty="0"/>
          </a:p>
          <a:p>
            <a:pPr marL="0" lvl="0" indent="0" algn="l" rtl="0">
              <a:lnSpc>
                <a:spcPct val="90000"/>
              </a:lnSpc>
              <a:spcBef>
                <a:spcPts val="750"/>
              </a:spcBef>
              <a:spcAft>
                <a:spcPts val="0"/>
              </a:spcAft>
              <a:buSzPct val="100000"/>
              <a:buNone/>
            </a:pPr>
            <a:endParaRPr dirty="0"/>
          </a:p>
          <a:p>
            <a:pPr marL="0" lvl="0" indent="0" algn="l" rtl="0">
              <a:lnSpc>
                <a:spcPct val="90000"/>
              </a:lnSpc>
              <a:spcBef>
                <a:spcPts val="750"/>
              </a:spcBef>
              <a:spcAft>
                <a:spcPts val="0"/>
              </a:spcAft>
              <a:buSzPct val="100000"/>
              <a:buNone/>
            </a:pPr>
            <a:endParaRPr dirty="0"/>
          </a:p>
          <a:p>
            <a:pPr marL="171450" lvl="0" indent="-82550" algn="l" rtl="0">
              <a:lnSpc>
                <a:spcPct val="90000"/>
              </a:lnSpc>
              <a:spcBef>
                <a:spcPts val="750"/>
              </a:spcBef>
              <a:spcAft>
                <a:spcPts val="0"/>
              </a:spcAft>
              <a:buSzPct val="100000"/>
              <a:buNone/>
            </a:pPr>
            <a:endParaRPr dirty="0"/>
          </a:p>
        </p:txBody>
      </p:sp>
      <p:sp>
        <p:nvSpPr>
          <p:cNvPr id="249" name="Google Shape;249;p16"/>
          <p:cNvSpPr/>
          <p:nvPr/>
        </p:nvSpPr>
        <p:spPr>
          <a:xfrm>
            <a:off x="-1" y="6428915"/>
            <a:ext cx="2162175"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Jim</a:t>
            </a:r>
            <a:endParaRPr dirty="0"/>
          </a:p>
        </p:txBody>
      </p:sp>
      <p:pic>
        <p:nvPicPr>
          <p:cNvPr id="5" name="Picture 2" descr="FINANCIAL PLANNING FOR TRANSITION">
            <a:extLst>
              <a:ext uri="{FF2B5EF4-FFF2-40B4-BE49-F238E27FC236}">
                <a16:creationId xmlns:a16="http://schemas.microsoft.com/office/drawing/2014/main" id="{66E6479E-025E-4B1C-B5B6-9FA5BABE5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0278" y="5132069"/>
            <a:ext cx="2862746" cy="14960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376E5-709D-4C65-A2CA-DB412A616485}"/>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1AC9AB39-CB9E-44BD-A50B-531D183F5797}"/>
              </a:ext>
            </a:extLst>
          </p:cNvPr>
          <p:cNvSpPr>
            <a:spLocks noGrp="1"/>
          </p:cNvSpPr>
          <p:nvPr>
            <p:ph idx="1"/>
          </p:nvPr>
        </p:nvSpPr>
        <p:spPr>
          <a:xfrm>
            <a:off x="326548" y="1056561"/>
            <a:ext cx="8721356" cy="4351338"/>
          </a:xfrm>
        </p:spPr>
        <p:txBody>
          <a:bodyPr/>
          <a:lstStyle/>
          <a:p>
            <a:r>
              <a:rPr lang="en-US" dirty="0"/>
              <a:t>Welcome </a:t>
            </a:r>
          </a:p>
          <a:p>
            <a:r>
              <a:rPr lang="en-US" dirty="0"/>
              <a:t>Overview of the Emergency Operations Center Roles &amp; Responsibilities </a:t>
            </a:r>
          </a:p>
          <a:p>
            <a:r>
              <a:rPr lang="en-US" dirty="0"/>
              <a:t>Review Scenario </a:t>
            </a:r>
          </a:p>
          <a:p>
            <a:r>
              <a:rPr lang="en-US" dirty="0"/>
              <a:t>Module 1- Group Discussion</a:t>
            </a:r>
          </a:p>
          <a:p>
            <a:r>
              <a:rPr lang="en-US" dirty="0"/>
              <a:t>Module 2 - Section Breakouts</a:t>
            </a:r>
          </a:p>
          <a:p>
            <a:r>
              <a:rPr lang="en-US" dirty="0"/>
              <a:t>Debrief  </a:t>
            </a:r>
          </a:p>
          <a:p>
            <a:endParaRPr lang="en-US" dirty="0"/>
          </a:p>
          <a:p>
            <a:endParaRPr lang="en-US" dirty="0"/>
          </a:p>
        </p:txBody>
      </p:sp>
      <p:sp>
        <p:nvSpPr>
          <p:cNvPr id="4" name="Rectangle 3">
            <a:extLst>
              <a:ext uri="{FF2B5EF4-FFF2-40B4-BE49-F238E27FC236}">
                <a16:creationId xmlns:a16="http://schemas.microsoft.com/office/drawing/2014/main" id="{FFCEB8A0-2E07-4F41-B078-35FC31C374C8}"/>
              </a:ext>
            </a:extLst>
          </p:cNvPr>
          <p:cNvSpPr/>
          <p:nvPr/>
        </p:nvSpPr>
        <p:spPr>
          <a:xfrm>
            <a:off x="-26850" y="6492874"/>
            <a:ext cx="706797" cy="369332"/>
          </a:xfrm>
          <a:prstGeom prst="rect">
            <a:avLst/>
          </a:prstGeom>
        </p:spPr>
        <p:txBody>
          <a:bodyPr wrap="none">
            <a:spAutoFit/>
          </a:bodyPr>
          <a:lstStyle/>
          <a:p>
            <a:r>
              <a:rPr lang="en-US" dirty="0">
                <a:cs typeface="Calibri"/>
                <a:sym typeface="Calibri"/>
              </a:rPr>
              <a:t>Garry</a:t>
            </a:r>
            <a:endParaRPr lang="en-US" dirty="0"/>
          </a:p>
        </p:txBody>
      </p:sp>
      <p:pic>
        <p:nvPicPr>
          <p:cNvPr id="3074" name="Picture 2" descr="Great ShakeOut Earthquake Drills - Drop, Cover, and Hold On">
            <a:extLst>
              <a:ext uri="{FF2B5EF4-FFF2-40B4-BE49-F238E27FC236}">
                <a16:creationId xmlns:a16="http://schemas.microsoft.com/office/drawing/2014/main" id="{2E0F0725-82ED-4079-926A-04A78DBAD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941" y="4030665"/>
            <a:ext cx="5848370" cy="192204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lock 2:00 | ClipArt ETC">
            <a:extLst>
              <a:ext uri="{FF2B5EF4-FFF2-40B4-BE49-F238E27FC236}">
                <a16:creationId xmlns:a16="http://schemas.microsoft.com/office/drawing/2014/main" id="{98B8270B-C6E2-42F2-9683-FD6A211E0C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96" y="5435859"/>
            <a:ext cx="883032" cy="883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149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908" y="346346"/>
            <a:ext cx="8330183" cy="466344"/>
          </a:xfrm>
        </p:spPr>
        <p:txBody>
          <a:bodyPr/>
          <a:lstStyle/>
          <a:p>
            <a:pPr algn="ctr"/>
            <a:r>
              <a:rPr lang="en-US" dirty="0"/>
              <a:t>EOC Chart </a:t>
            </a:r>
          </a:p>
        </p:txBody>
      </p:sp>
      <p:grpSp>
        <p:nvGrpSpPr>
          <p:cNvPr id="8" name="Group 7">
            <a:extLst>
              <a:ext uri="{FF2B5EF4-FFF2-40B4-BE49-F238E27FC236}">
                <a16:creationId xmlns:a16="http://schemas.microsoft.com/office/drawing/2014/main" id="{6C4FEC33-EB05-9F44-8407-307D7C248EB1}"/>
              </a:ext>
            </a:extLst>
          </p:cNvPr>
          <p:cNvGrpSpPr/>
          <p:nvPr/>
        </p:nvGrpSpPr>
        <p:grpSpPr>
          <a:xfrm>
            <a:off x="198594" y="1165025"/>
            <a:ext cx="8746812" cy="4527950"/>
            <a:chOff x="0" y="-205740"/>
            <a:chExt cx="9401810" cy="4815840"/>
          </a:xfrm>
        </p:grpSpPr>
        <p:cxnSp>
          <p:nvCxnSpPr>
            <p:cNvPr id="9" name="Straight Connector 8">
              <a:extLst>
                <a:ext uri="{FF2B5EF4-FFF2-40B4-BE49-F238E27FC236}">
                  <a16:creationId xmlns:a16="http://schemas.microsoft.com/office/drawing/2014/main" id="{4652B957-43DC-4C44-8E99-BCAC1F908FFE}"/>
                </a:ext>
              </a:extLst>
            </p:cNvPr>
            <p:cNvCxnSpPr/>
            <p:nvPr/>
          </p:nvCxnSpPr>
          <p:spPr>
            <a:xfrm>
              <a:off x="7940040" y="1112520"/>
              <a:ext cx="7620" cy="2179320"/>
            </a:xfrm>
            <a:prstGeom prst="line">
              <a:avLst/>
            </a:prstGeom>
            <a:noFill/>
            <a:ln w="6350" cap="flat" cmpd="sng" algn="ctr">
              <a:solidFill>
                <a:schemeClr val="tx1"/>
              </a:solidFill>
              <a:prstDash val="solid"/>
              <a:miter lim="800000"/>
            </a:ln>
            <a:effectLst/>
          </p:spPr>
        </p:cxnSp>
        <p:cxnSp>
          <p:nvCxnSpPr>
            <p:cNvPr id="10" name="Straight Connector 9">
              <a:extLst>
                <a:ext uri="{FF2B5EF4-FFF2-40B4-BE49-F238E27FC236}">
                  <a16:creationId xmlns:a16="http://schemas.microsoft.com/office/drawing/2014/main" id="{0E0EEBBA-5A28-1C4F-ADEA-A05BD0F980CA}"/>
                </a:ext>
              </a:extLst>
            </p:cNvPr>
            <p:cNvCxnSpPr/>
            <p:nvPr/>
          </p:nvCxnSpPr>
          <p:spPr>
            <a:xfrm>
              <a:off x="1333500" y="1120140"/>
              <a:ext cx="7620" cy="2179320"/>
            </a:xfrm>
            <a:prstGeom prst="line">
              <a:avLst/>
            </a:prstGeom>
            <a:noFill/>
            <a:ln w="6350" cap="flat" cmpd="sng" algn="ctr">
              <a:solidFill>
                <a:schemeClr val="tx1"/>
              </a:solidFill>
              <a:prstDash val="solid"/>
              <a:miter lim="800000"/>
            </a:ln>
            <a:effectLst/>
          </p:spPr>
        </p:cxnSp>
        <p:cxnSp>
          <p:nvCxnSpPr>
            <p:cNvPr id="11" name="Straight Connector 10">
              <a:extLst>
                <a:ext uri="{FF2B5EF4-FFF2-40B4-BE49-F238E27FC236}">
                  <a16:creationId xmlns:a16="http://schemas.microsoft.com/office/drawing/2014/main" id="{7A214EB4-A16C-3742-BA4F-A0CE7CB751DE}"/>
                </a:ext>
              </a:extLst>
            </p:cNvPr>
            <p:cNvCxnSpPr/>
            <p:nvPr/>
          </p:nvCxnSpPr>
          <p:spPr>
            <a:xfrm>
              <a:off x="5745480" y="1120140"/>
              <a:ext cx="7620" cy="2179320"/>
            </a:xfrm>
            <a:prstGeom prst="line">
              <a:avLst/>
            </a:prstGeom>
            <a:noFill/>
            <a:ln w="6350" cap="flat" cmpd="sng" algn="ctr">
              <a:solidFill>
                <a:schemeClr val="tx1"/>
              </a:solidFill>
              <a:prstDash val="solid"/>
              <a:miter lim="800000"/>
            </a:ln>
            <a:effectLst/>
          </p:spPr>
        </p:cxnSp>
        <p:cxnSp>
          <p:nvCxnSpPr>
            <p:cNvPr id="12" name="Straight Connector 11">
              <a:extLst>
                <a:ext uri="{FF2B5EF4-FFF2-40B4-BE49-F238E27FC236}">
                  <a16:creationId xmlns:a16="http://schemas.microsoft.com/office/drawing/2014/main" id="{B8CF5B38-5B8A-BB4B-9A73-6B2C473EA018}"/>
                </a:ext>
              </a:extLst>
            </p:cNvPr>
            <p:cNvCxnSpPr/>
            <p:nvPr/>
          </p:nvCxnSpPr>
          <p:spPr>
            <a:xfrm>
              <a:off x="3215640" y="1120140"/>
              <a:ext cx="7620" cy="2179320"/>
            </a:xfrm>
            <a:prstGeom prst="line">
              <a:avLst/>
            </a:prstGeom>
            <a:noFill/>
            <a:ln w="6350" cap="flat" cmpd="sng" algn="ctr">
              <a:solidFill>
                <a:schemeClr val="tx1"/>
              </a:solidFill>
              <a:prstDash val="solid"/>
              <a:miter lim="800000"/>
            </a:ln>
            <a:effectLst/>
          </p:spPr>
        </p:cxnSp>
        <p:sp>
          <p:nvSpPr>
            <p:cNvPr id="13" name="Text Box 2">
              <a:extLst>
                <a:ext uri="{FF2B5EF4-FFF2-40B4-BE49-F238E27FC236}">
                  <a16:creationId xmlns:a16="http://schemas.microsoft.com/office/drawing/2014/main" id="{26304D14-1655-D044-A4C9-124D02D75E43}"/>
                </a:ext>
              </a:extLst>
            </p:cNvPr>
            <p:cNvSpPr txBox="1">
              <a:spLocks noChangeArrowheads="1"/>
            </p:cNvSpPr>
            <p:nvPr/>
          </p:nvSpPr>
          <p:spPr bwMode="auto">
            <a:xfrm>
              <a:off x="3741420" y="-205740"/>
              <a:ext cx="1714500" cy="1076325"/>
            </a:xfrm>
            <a:prstGeom prst="rect">
              <a:avLst/>
            </a:prstGeom>
            <a:solidFill>
              <a:schemeClr val="accent5">
                <a:lumMod val="60000"/>
                <a:lumOff val="40000"/>
              </a:schemeClr>
            </a:solidFill>
            <a:ln w="9525">
              <a:solidFill>
                <a:schemeClr val="accent5"/>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b="1" u="sng" dirty="0">
                  <a:effectLst/>
                  <a:latin typeface="Calibri" panose="020F0502020204030204" pitchFamily="34" charset="0"/>
                  <a:ea typeface="Calibri" panose="020F0502020204030204" pitchFamily="34" charset="0"/>
                  <a:cs typeface="Times New Roman" panose="02020603050405020304" pitchFamily="18" charset="0"/>
                </a:rPr>
                <a:t>EOC Zoom Room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Meeting ID:</a:t>
              </a:r>
              <a:r>
                <a:rPr lang="en-US" sz="1100" dirty="0">
                  <a:effectLst/>
                  <a:latin typeface="Calibri" panose="020F0502020204030204" pitchFamily="34" charset="0"/>
                  <a:ea typeface="Calibri" panose="020F0502020204030204" pitchFamily="34" charset="0"/>
                  <a:cs typeface="Times New Roman" panose="02020603050405020304" pitchFamily="18" charset="0"/>
                </a:rPr>
                <a:t> 995 401 3824</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Coordinator:</a:t>
              </a:r>
              <a:r>
                <a:rPr lang="en-US" sz="1100" dirty="0">
                  <a:effectLst/>
                  <a:latin typeface="Calibri" panose="020F0502020204030204" pitchFamily="34" charset="0"/>
                  <a:ea typeface="Calibri" panose="020F0502020204030204" pitchFamily="34" charset="0"/>
                  <a:cs typeface="Times New Roman" panose="02020603050405020304" pitchFamily="18" charset="0"/>
                </a:rPr>
                <a:t> Jim Caesar</a:t>
              </a:r>
            </a:p>
          </p:txBody>
        </p:sp>
        <p:sp>
          <p:nvSpPr>
            <p:cNvPr id="14" name="Text Box 2">
              <a:extLst>
                <a:ext uri="{FF2B5EF4-FFF2-40B4-BE49-F238E27FC236}">
                  <a16:creationId xmlns:a16="http://schemas.microsoft.com/office/drawing/2014/main" id="{A7F265EF-009E-F947-BE57-4C802D862E71}"/>
                </a:ext>
              </a:extLst>
            </p:cNvPr>
            <p:cNvSpPr txBox="1">
              <a:spLocks noChangeArrowheads="1"/>
            </p:cNvSpPr>
            <p:nvPr/>
          </p:nvSpPr>
          <p:spPr bwMode="auto">
            <a:xfrm>
              <a:off x="2049781" y="1409699"/>
              <a:ext cx="2231390" cy="1755027"/>
            </a:xfrm>
            <a:prstGeom prst="rect">
              <a:avLst/>
            </a:prstGeom>
            <a:solidFill>
              <a:schemeClr val="accent5">
                <a:lumMod val="20000"/>
                <a:lumOff val="80000"/>
              </a:schemeClr>
            </a:solidFill>
            <a:ln w="9525">
              <a:solidFill>
                <a:schemeClr val="accent5"/>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b="1" u="sng" dirty="0">
                  <a:effectLst/>
                  <a:latin typeface="Calibri" panose="020F0502020204030204" pitchFamily="34" charset="0"/>
                  <a:ea typeface="Calibri" panose="020F0502020204030204" pitchFamily="34" charset="0"/>
                  <a:cs typeface="Times New Roman" panose="02020603050405020304" pitchFamily="18" charset="0"/>
                </a:rPr>
                <a:t>EOC Planning Section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Meeting ID:</a:t>
              </a:r>
              <a:r>
                <a:rPr lang="en-US" sz="1100" dirty="0">
                  <a:effectLst/>
                  <a:latin typeface="Calibri" panose="020F0502020204030204" pitchFamily="34" charset="0"/>
                  <a:ea typeface="Calibri" panose="020F0502020204030204" pitchFamily="34" charset="0"/>
                  <a:cs typeface="Times New Roman" panose="02020603050405020304" pitchFamily="18" charset="0"/>
                </a:rPr>
                <a:t> 849 3269 7166</a:t>
              </a:r>
            </a:p>
            <a:p>
              <a:pPr marL="45720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Passcode:</a:t>
              </a:r>
              <a:r>
                <a:rPr lang="en-US" sz="1100" dirty="0">
                  <a:effectLst/>
                  <a:latin typeface="Calibri" panose="020F0502020204030204" pitchFamily="34" charset="0"/>
                  <a:ea typeface="Calibri" panose="020F0502020204030204" pitchFamily="34" charset="0"/>
                  <a:cs typeface="Times New Roman" panose="02020603050405020304" pitchFamily="18" charset="0"/>
                </a:rPr>
                <a:t> 524844</a:t>
              </a:r>
            </a:p>
            <a:p>
              <a:pPr marL="342900" marR="0" lvl="0" indent="-342900">
                <a:lnSpc>
                  <a:spcPct val="107000"/>
                </a:lnSpc>
                <a:spcBef>
                  <a:spcPts val="0"/>
                </a:spcBef>
                <a:spcAft>
                  <a:spcPts val="0"/>
                </a:spcAft>
                <a:buFont typeface="Symbol"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Co-Host: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latin typeface="Calibri" panose="020F0502020204030204" pitchFamily="34" charset="0"/>
                  <a:ea typeface="Calibri" panose="020F0502020204030204" pitchFamily="34" charset="0"/>
                  <a:cs typeface="Times New Roman" panose="02020603050405020304" pitchFamily="18" charset="0"/>
                </a:rPr>
                <a:t>Kerri Berberet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
              <a:extLst>
                <a:ext uri="{FF2B5EF4-FFF2-40B4-BE49-F238E27FC236}">
                  <a16:creationId xmlns:a16="http://schemas.microsoft.com/office/drawing/2014/main" id="{02C7F69D-8AE9-244F-A7E7-B90729E26D84}"/>
                </a:ext>
              </a:extLst>
            </p:cNvPr>
            <p:cNvSpPr txBox="1">
              <a:spLocks noChangeArrowheads="1"/>
            </p:cNvSpPr>
            <p:nvPr/>
          </p:nvSpPr>
          <p:spPr bwMode="auto">
            <a:xfrm>
              <a:off x="4602480" y="1409700"/>
              <a:ext cx="2231390" cy="1755026"/>
            </a:xfrm>
            <a:prstGeom prst="rect">
              <a:avLst/>
            </a:prstGeom>
            <a:solidFill>
              <a:schemeClr val="accent5">
                <a:lumMod val="20000"/>
                <a:lumOff val="80000"/>
              </a:schemeClr>
            </a:solidFill>
            <a:ln w="9525">
              <a:solidFill>
                <a:schemeClr val="accent5"/>
              </a:solidFill>
              <a:headEnd/>
              <a:tailEnd/>
            </a:ln>
          </p:spPr>
          <p:style>
            <a:lnRef idx="2">
              <a:schemeClr val="accent1"/>
            </a:lnRef>
            <a:fillRef idx="1">
              <a:schemeClr val="lt1"/>
            </a:fillRef>
            <a:effectRef idx="0">
              <a:schemeClr val="accent1"/>
            </a:effectRef>
            <a:fontRef idx="minor">
              <a:schemeClr val="dk1"/>
            </a:fontRef>
          </p:style>
          <p:txBody>
            <a:bodyPr rot="0" vert="horz" wrap="square" lIns="91440" tIns="45720" rIns="91440" bIns="45720" anchor="t" anchorCtr="0">
              <a:noAutofit/>
            </a:bodyPr>
            <a:lstStyle/>
            <a:p>
              <a:pPr marL="0" marR="0">
                <a:lnSpc>
                  <a:spcPct val="107000"/>
                </a:lnSpc>
                <a:spcBef>
                  <a:spcPts val="0"/>
                </a:spcBef>
                <a:spcAft>
                  <a:spcPts val="800"/>
                </a:spcAft>
              </a:pPr>
              <a:r>
                <a:rPr lang="en-US" sz="1100" b="1" u="sng" dirty="0">
                  <a:effectLst/>
                  <a:ea typeface="Calibri" panose="020F0502020204030204" pitchFamily="34" charset="0"/>
                  <a:cs typeface="Times New Roman" panose="02020603050405020304" pitchFamily="18" charset="0"/>
                </a:rPr>
                <a:t>EOC Operations Section</a:t>
              </a:r>
              <a:endParaRPr lang="en-US" sz="11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100" b="1" dirty="0">
                  <a:effectLst/>
                  <a:ea typeface="Calibri" panose="020F0502020204030204" pitchFamily="34" charset="0"/>
                  <a:cs typeface="Times New Roman" panose="02020603050405020304" pitchFamily="18" charset="0"/>
                </a:rPr>
                <a:t>Meeting ID:</a:t>
              </a:r>
              <a:r>
                <a:rPr lang="en-US" sz="1100" dirty="0">
                  <a:effectLst/>
                  <a:ea typeface="Calibri" panose="020F0502020204030204" pitchFamily="34" charset="0"/>
                  <a:cs typeface="Times New Roman" panose="02020603050405020304" pitchFamily="18" charset="0"/>
                </a:rPr>
                <a:t> 891 1334 1222</a:t>
              </a:r>
            </a:p>
            <a:p>
              <a:pPr marL="457200" marR="0">
                <a:lnSpc>
                  <a:spcPct val="107000"/>
                </a:lnSpc>
                <a:spcBef>
                  <a:spcPts val="0"/>
                </a:spcBef>
                <a:spcAft>
                  <a:spcPts val="0"/>
                </a:spcAft>
              </a:pPr>
              <a:r>
                <a:rPr lang="en-US" sz="1100" b="1" dirty="0">
                  <a:effectLst/>
                  <a:ea typeface="Calibri" panose="020F0502020204030204" pitchFamily="34" charset="0"/>
                  <a:cs typeface="Times New Roman" panose="02020603050405020304" pitchFamily="18" charset="0"/>
                </a:rPr>
                <a:t>Passcode:</a:t>
              </a:r>
              <a:r>
                <a:rPr lang="en-US" sz="1100" dirty="0">
                  <a:effectLst/>
                  <a:ea typeface="Calibri" panose="020F0502020204030204" pitchFamily="34" charset="0"/>
                  <a:cs typeface="Times New Roman" panose="02020603050405020304" pitchFamily="18" charset="0"/>
                </a:rPr>
                <a:t> 597653</a:t>
              </a:r>
            </a:p>
            <a:p>
              <a:pPr marL="342900" indent="-342900">
                <a:lnSpc>
                  <a:spcPct val="107000"/>
                </a:lnSpc>
                <a:buFont typeface="Symbol" pitchFamily="2" charset="2"/>
                <a:buChar char=""/>
              </a:pPr>
              <a:r>
                <a:rPr lang="en-US" sz="1100" b="1" dirty="0">
                  <a:effectLst/>
                  <a:ea typeface="Calibri" panose="020F0502020204030204" pitchFamily="34" charset="0"/>
                  <a:cs typeface="Times New Roman" panose="02020603050405020304" pitchFamily="18" charset="0"/>
                </a:rPr>
                <a:t>Co-Host</a:t>
              </a:r>
              <a:r>
                <a:rPr lang="en-US" sz="1100" dirty="0">
                  <a:effectLst/>
                  <a:ea typeface="Calibri" panose="020F0502020204030204" pitchFamily="34" charset="0"/>
                  <a:cs typeface="Times New Roman" panose="02020603050405020304" pitchFamily="18" charset="0"/>
                </a:rPr>
                <a:t>: </a:t>
              </a:r>
              <a:r>
                <a:rPr lang="en-US" sz="1100" dirty="0"/>
                <a:t>Brian Graham</a:t>
              </a:r>
            </a:p>
            <a:p>
              <a:pPr marL="342900" marR="0" lvl="0" indent="-342900">
                <a:lnSpc>
                  <a:spcPct val="107000"/>
                </a:lnSpc>
                <a:spcBef>
                  <a:spcPts val="0"/>
                </a:spcBef>
                <a:spcAft>
                  <a:spcPts val="0"/>
                </a:spcAft>
                <a:buFont typeface="Symbol" pitchFamily="2" charset="2"/>
                <a:buChar char=""/>
              </a:pPr>
              <a:endParaRPr lang="en-US" sz="1100" dirty="0">
                <a:effectLst/>
                <a:ea typeface="Calibri" panose="020F050202020403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F2FBAD92-4D56-A64E-8870-498536D4EA7D}"/>
                </a:ext>
              </a:extLst>
            </p:cNvPr>
            <p:cNvSpPr txBox="1">
              <a:spLocks noChangeArrowheads="1"/>
            </p:cNvSpPr>
            <p:nvPr/>
          </p:nvSpPr>
          <p:spPr bwMode="auto">
            <a:xfrm>
              <a:off x="7094220" y="1402079"/>
              <a:ext cx="2307590" cy="1762646"/>
            </a:xfrm>
            <a:prstGeom prst="rect">
              <a:avLst/>
            </a:prstGeom>
            <a:solidFill>
              <a:schemeClr val="accent5">
                <a:lumMod val="20000"/>
                <a:lumOff val="80000"/>
              </a:schemeClr>
            </a:solidFill>
            <a:ln w="9525">
              <a:solidFill>
                <a:schemeClr val="accent5"/>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b="1" u="sng" dirty="0">
                  <a:effectLst/>
                  <a:latin typeface="Calibri" panose="020F0502020204030204" pitchFamily="34" charset="0"/>
                  <a:ea typeface="Calibri" panose="020F0502020204030204" pitchFamily="34" charset="0"/>
                  <a:cs typeface="Times New Roman" panose="02020603050405020304" pitchFamily="18" charset="0"/>
                </a:rPr>
                <a:t>EOC Logistics/Finance Section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Meeting ID:</a:t>
              </a:r>
              <a:r>
                <a:rPr lang="en-US" sz="1100" dirty="0">
                  <a:effectLst/>
                  <a:latin typeface="Calibri" panose="020F0502020204030204" pitchFamily="34" charset="0"/>
                  <a:ea typeface="Calibri" panose="020F0502020204030204" pitchFamily="34" charset="0"/>
                  <a:cs typeface="Times New Roman" panose="02020603050405020304" pitchFamily="18" charset="0"/>
                </a:rPr>
                <a:t> 850 1421 7734</a:t>
              </a:r>
            </a:p>
            <a:p>
              <a:pPr marL="45720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Passcode:</a:t>
              </a:r>
              <a:r>
                <a:rPr lang="en-US" sz="1100" dirty="0">
                  <a:effectLst/>
                  <a:latin typeface="Calibri" panose="020F0502020204030204" pitchFamily="34" charset="0"/>
                  <a:ea typeface="Calibri" panose="020F0502020204030204" pitchFamily="34" charset="0"/>
                  <a:cs typeface="Times New Roman" panose="02020603050405020304" pitchFamily="18" charset="0"/>
                </a:rPr>
                <a:t> 629044</a:t>
              </a:r>
            </a:p>
            <a:p>
              <a:pPr marL="342900" marR="0" lvl="0" indent="-342900">
                <a:lnSpc>
                  <a:spcPct val="107000"/>
                </a:lnSpc>
                <a:spcBef>
                  <a:spcPts val="0"/>
                </a:spcBef>
                <a:spcAft>
                  <a:spcPts val="0"/>
                </a:spcAft>
                <a:buFont typeface="Symbol"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Co-Host:</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latin typeface="Calibri" panose="020F0502020204030204" pitchFamily="34" charset="0"/>
                  <a:ea typeface="Calibri" panose="020F0502020204030204" pitchFamily="34" charset="0"/>
                  <a:cs typeface="Times New Roman" panose="02020603050405020304" pitchFamily="18" charset="0"/>
                </a:rPr>
                <a:t> Lisa Romero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
              <a:extLst>
                <a:ext uri="{FF2B5EF4-FFF2-40B4-BE49-F238E27FC236}">
                  <a16:creationId xmlns:a16="http://schemas.microsoft.com/office/drawing/2014/main" id="{CBDB877F-1BE1-F345-BEE4-4CEF11F88A88}"/>
                </a:ext>
              </a:extLst>
            </p:cNvPr>
            <p:cNvSpPr txBox="1">
              <a:spLocks noChangeArrowheads="1"/>
            </p:cNvSpPr>
            <p:nvPr/>
          </p:nvSpPr>
          <p:spPr bwMode="auto">
            <a:xfrm>
              <a:off x="0" y="1402079"/>
              <a:ext cx="1763395" cy="1755027"/>
            </a:xfrm>
            <a:prstGeom prst="rect">
              <a:avLst/>
            </a:prstGeom>
            <a:solidFill>
              <a:schemeClr val="accent5">
                <a:lumMod val="20000"/>
                <a:lumOff val="80000"/>
              </a:schemeClr>
            </a:solidFill>
            <a:ln w="9525">
              <a:solidFill>
                <a:schemeClr val="accent5"/>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b="1" u="sng" dirty="0">
                  <a:effectLst/>
                  <a:latin typeface="Calibri" panose="020F0502020204030204" pitchFamily="34" charset="0"/>
                  <a:ea typeface="Calibri" panose="020F0502020204030204" pitchFamily="34" charset="0"/>
                  <a:cs typeface="Times New Roman" panose="02020603050405020304" pitchFamily="18" charset="0"/>
                </a:rPr>
                <a:t>EOC Policy Section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Will stay in the EOC Zoom Room</a:t>
              </a:r>
            </a:p>
            <a:p>
              <a:pPr marL="342900" marR="0" lvl="0" indent="-342900">
                <a:lnSpc>
                  <a:spcPct val="107000"/>
                </a:lnSpc>
                <a:spcBef>
                  <a:spcPts val="0"/>
                </a:spcBef>
                <a:spcAft>
                  <a:spcPts val="0"/>
                </a:spcAft>
                <a:buFont typeface="Symbol" pitchFamily="2" charset="2"/>
                <a:buChar char=""/>
              </a:pPr>
              <a:r>
                <a:rPr lang="en-US" sz="1100" b="1" dirty="0">
                  <a:effectLst/>
                  <a:latin typeface="Calibri" panose="020F0502020204030204" pitchFamily="34" charset="0"/>
                  <a:ea typeface="Calibri" panose="020F0502020204030204" pitchFamily="34" charset="0"/>
                  <a:cs typeface="Times New Roman" panose="02020603050405020304" pitchFamily="18" charset="0"/>
                </a:rPr>
                <a:t>Host:</a:t>
              </a:r>
              <a:r>
                <a:rPr lang="en-US" sz="1100" dirty="0">
                  <a:effectLst/>
                  <a:latin typeface="Calibri" panose="020F0502020204030204" pitchFamily="34" charset="0"/>
                  <a:ea typeface="Calibri" panose="020F0502020204030204" pitchFamily="34" charset="0"/>
                  <a:cs typeface="Times New Roman" panose="02020603050405020304" pitchFamily="18" charset="0"/>
                </a:rPr>
                <a:t> Jim Caesar</a:t>
              </a:r>
            </a:p>
          </p:txBody>
        </p:sp>
        <p:cxnSp>
          <p:nvCxnSpPr>
            <p:cNvPr id="18" name="Straight Connector 17">
              <a:extLst>
                <a:ext uri="{FF2B5EF4-FFF2-40B4-BE49-F238E27FC236}">
                  <a16:creationId xmlns:a16="http://schemas.microsoft.com/office/drawing/2014/main" id="{17405BAB-C4B9-B04C-B220-32B3260C98C0}"/>
                </a:ext>
              </a:extLst>
            </p:cNvPr>
            <p:cNvCxnSpPr/>
            <p:nvPr/>
          </p:nvCxnSpPr>
          <p:spPr>
            <a:xfrm>
              <a:off x="4632960" y="876300"/>
              <a:ext cx="0" cy="24384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B47B6E15-8802-FB4E-B127-1C1B0FEA11E3}"/>
                </a:ext>
              </a:extLst>
            </p:cNvPr>
            <p:cNvCxnSpPr/>
            <p:nvPr/>
          </p:nvCxnSpPr>
          <p:spPr>
            <a:xfrm flipV="1">
              <a:off x="1333500" y="1112520"/>
              <a:ext cx="6609080" cy="1016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9BD9A5B-03A8-E440-96FC-10BE838B6B55}"/>
                </a:ext>
              </a:extLst>
            </p:cNvPr>
            <p:cNvCxnSpPr/>
            <p:nvPr/>
          </p:nvCxnSpPr>
          <p:spPr>
            <a:xfrm flipV="1">
              <a:off x="1341120" y="3299460"/>
              <a:ext cx="6609080" cy="10160"/>
            </a:xfrm>
            <a:prstGeom prst="line">
              <a:avLst/>
            </a:prstGeom>
            <a:noFill/>
            <a:ln w="6350" cap="flat" cmpd="sng" algn="ctr">
              <a:solidFill>
                <a:schemeClr val="tx1"/>
              </a:solidFill>
              <a:prstDash val="solid"/>
              <a:miter lim="800000"/>
            </a:ln>
            <a:effectLst/>
          </p:spPr>
        </p:cxnSp>
        <p:cxnSp>
          <p:nvCxnSpPr>
            <p:cNvPr id="21" name="Straight Connector 20">
              <a:extLst>
                <a:ext uri="{FF2B5EF4-FFF2-40B4-BE49-F238E27FC236}">
                  <a16:creationId xmlns:a16="http://schemas.microsoft.com/office/drawing/2014/main" id="{AA430B85-B974-AB48-9728-29B6423EB865}"/>
                </a:ext>
              </a:extLst>
            </p:cNvPr>
            <p:cNvCxnSpPr/>
            <p:nvPr/>
          </p:nvCxnSpPr>
          <p:spPr>
            <a:xfrm>
              <a:off x="4632960" y="3299460"/>
              <a:ext cx="0" cy="243840"/>
            </a:xfrm>
            <a:prstGeom prst="line">
              <a:avLst/>
            </a:prstGeom>
            <a:noFill/>
            <a:ln w="6350" cap="flat" cmpd="sng" algn="ctr">
              <a:solidFill>
                <a:schemeClr val="tx1"/>
              </a:solidFill>
              <a:prstDash val="solid"/>
              <a:miter lim="800000"/>
            </a:ln>
            <a:effectLst/>
          </p:spPr>
        </p:cxnSp>
        <p:sp>
          <p:nvSpPr>
            <p:cNvPr id="22" name="Text Box 2">
              <a:extLst>
                <a:ext uri="{FF2B5EF4-FFF2-40B4-BE49-F238E27FC236}">
                  <a16:creationId xmlns:a16="http://schemas.microsoft.com/office/drawing/2014/main" id="{88D3327E-BE57-044C-BB4D-81DDEF26A7DC}"/>
                </a:ext>
              </a:extLst>
            </p:cNvPr>
            <p:cNvSpPr txBox="1">
              <a:spLocks noChangeArrowheads="1"/>
            </p:cNvSpPr>
            <p:nvPr/>
          </p:nvSpPr>
          <p:spPr bwMode="auto">
            <a:xfrm>
              <a:off x="3749040" y="3550920"/>
              <a:ext cx="1760220" cy="1059180"/>
            </a:xfrm>
            <a:prstGeom prst="rect">
              <a:avLst/>
            </a:prstGeom>
            <a:solidFill>
              <a:srgbClr val="5B9BD5">
                <a:lumMod val="60000"/>
                <a:lumOff val="40000"/>
              </a:srgbClr>
            </a:solidFill>
            <a:ln w="9525">
              <a:solidFill>
                <a:schemeClr val="accent5"/>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100" b="1" u="sng">
                  <a:effectLst/>
                  <a:latin typeface="Calibri" panose="020F0502020204030204" pitchFamily="34" charset="0"/>
                  <a:ea typeface="Calibri" panose="020F0502020204030204" pitchFamily="34" charset="0"/>
                  <a:cs typeface="Times New Roman" panose="02020603050405020304" pitchFamily="18" charset="0"/>
                </a:rPr>
                <a:t>EOC Zoom Room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Meeting ID:</a:t>
              </a:r>
              <a:r>
                <a:rPr lang="en-US" sz="1100">
                  <a:effectLst/>
                  <a:latin typeface="Calibri" panose="020F0502020204030204" pitchFamily="34" charset="0"/>
                  <a:ea typeface="Calibri" panose="020F0502020204030204" pitchFamily="34" charset="0"/>
                  <a:cs typeface="Times New Roman" panose="02020603050405020304" pitchFamily="18" charset="0"/>
                </a:rPr>
                <a:t> 995 401 3824</a:t>
              </a:r>
            </a:p>
            <a:p>
              <a:pPr marL="0" marR="0">
                <a:lnSpc>
                  <a:spcPct val="107000"/>
                </a:lnSpc>
                <a:spcBef>
                  <a:spcPts val="0"/>
                </a:spcBef>
                <a:spcAft>
                  <a:spcPts val="80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Coordinator:</a:t>
              </a:r>
              <a:r>
                <a:rPr lang="en-US" sz="1100">
                  <a:effectLst/>
                  <a:latin typeface="Calibri" panose="020F0502020204030204" pitchFamily="34" charset="0"/>
                  <a:ea typeface="Calibri" panose="020F0502020204030204" pitchFamily="34" charset="0"/>
                  <a:cs typeface="Times New Roman" panose="02020603050405020304" pitchFamily="18" charset="0"/>
                </a:rPr>
                <a:t> Jim Caesar</a:t>
              </a:r>
            </a:p>
          </p:txBody>
        </p:sp>
      </p:grpSp>
      <p:sp>
        <p:nvSpPr>
          <p:cNvPr id="3" name="Rectangle 2"/>
          <p:cNvSpPr/>
          <p:nvPr/>
        </p:nvSpPr>
        <p:spPr>
          <a:xfrm>
            <a:off x="198594" y="6355834"/>
            <a:ext cx="495649" cy="369332"/>
          </a:xfrm>
          <a:prstGeom prst="rect">
            <a:avLst/>
          </a:prstGeom>
        </p:spPr>
        <p:txBody>
          <a:bodyPr wrap="none">
            <a:spAutoFit/>
          </a:bodyPr>
          <a:lstStyle/>
          <a:p>
            <a:r>
              <a:rPr lang="en-US" dirty="0"/>
              <a:t>Jim</a:t>
            </a:r>
          </a:p>
        </p:txBody>
      </p:sp>
    </p:spTree>
    <p:extLst>
      <p:ext uri="{BB962C8B-B14F-4D97-AF65-F5344CB8AC3E}">
        <p14:creationId xmlns:p14="http://schemas.microsoft.com/office/powerpoint/2010/main" val="1178813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4ABEA-E10C-4302-865F-7EF380B14DFB}"/>
              </a:ext>
            </a:extLst>
          </p:cNvPr>
          <p:cNvSpPr>
            <a:spLocks noGrp="1"/>
          </p:cNvSpPr>
          <p:nvPr>
            <p:ph type="title"/>
          </p:nvPr>
        </p:nvSpPr>
        <p:spPr/>
        <p:txBody>
          <a:bodyPr/>
          <a:lstStyle/>
          <a:p>
            <a:r>
              <a:rPr lang="en-US" dirty="0"/>
              <a:t>Go to your EOC Zoom Breakouts:</a:t>
            </a:r>
          </a:p>
        </p:txBody>
      </p:sp>
      <p:sp>
        <p:nvSpPr>
          <p:cNvPr id="6" name="Rectangle 5">
            <a:extLst>
              <a:ext uri="{FF2B5EF4-FFF2-40B4-BE49-F238E27FC236}">
                <a16:creationId xmlns:a16="http://schemas.microsoft.com/office/drawing/2014/main" id="{18549179-C819-4BBC-B1B5-EFC51127E3A1}"/>
              </a:ext>
            </a:extLst>
          </p:cNvPr>
          <p:cNvSpPr/>
          <p:nvPr/>
        </p:nvSpPr>
        <p:spPr>
          <a:xfrm>
            <a:off x="661758" y="1199569"/>
            <a:ext cx="6608313" cy="2862322"/>
          </a:xfrm>
          <a:prstGeom prst="rect">
            <a:avLst/>
          </a:prstGeom>
        </p:spPr>
        <p:txBody>
          <a:bodyPr wrap="square">
            <a:spAutoFit/>
          </a:bodyPr>
          <a:lstStyle/>
          <a:p>
            <a:pPr marL="285750" indent="-285750">
              <a:buClr>
                <a:schemeClr val="tx2"/>
              </a:buClr>
              <a:buFont typeface="Arial" panose="020B0604020202020204" pitchFamily="34" charset="0"/>
              <a:buChar char="•"/>
            </a:pPr>
            <a:r>
              <a:rPr lang="en-US" dirty="0"/>
              <a:t>Policy Group – Stay in current Zoom meeting</a:t>
            </a:r>
          </a:p>
          <a:p>
            <a:pPr marL="285750" indent="-285750">
              <a:buClr>
                <a:schemeClr val="tx2"/>
              </a:buClr>
              <a:buFont typeface="Arial" panose="020B0604020202020204" pitchFamily="34" charset="0"/>
              <a:buChar char="•"/>
            </a:pPr>
            <a:r>
              <a:rPr lang="en-US" dirty="0"/>
              <a:t>Planning Section </a:t>
            </a:r>
          </a:p>
          <a:p>
            <a:pPr marL="742950" lvl="1" indent="-285750">
              <a:buClr>
                <a:schemeClr val="tx2"/>
              </a:buClr>
              <a:buFont typeface="Arial" panose="020B0604020202020204" pitchFamily="34" charset="0"/>
              <a:buChar char="•"/>
            </a:pPr>
            <a:r>
              <a:rPr lang="en-US" u="sng" dirty="0">
                <a:hlinkClick r:id="rId2"/>
              </a:rPr>
              <a:t>https://ucsb.zoom.us/j/84932697166?pwd=RkgyZjFwM3pieDdKSlJJM2pWNXNpUT09</a:t>
            </a:r>
            <a:r>
              <a:rPr lang="en-US" dirty="0"/>
              <a:t> </a:t>
            </a:r>
          </a:p>
          <a:p>
            <a:pPr marL="285750" indent="-285750">
              <a:buClr>
                <a:schemeClr val="tx2"/>
              </a:buClr>
              <a:buFont typeface="Arial" panose="020B0604020202020204" pitchFamily="34" charset="0"/>
              <a:buChar char="•"/>
            </a:pPr>
            <a:r>
              <a:rPr lang="en-US" dirty="0"/>
              <a:t>Operations Section</a:t>
            </a:r>
          </a:p>
          <a:p>
            <a:pPr marL="742950" lvl="1" indent="-285750">
              <a:buClr>
                <a:schemeClr val="tx2"/>
              </a:buClr>
              <a:buFont typeface="Arial" panose="020B0604020202020204" pitchFamily="34" charset="0"/>
              <a:buChar char="•"/>
            </a:pPr>
            <a:r>
              <a:rPr lang="en-US" u="sng" dirty="0">
                <a:hlinkClick r:id="rId3"/>
              </a:rPr>
              <a:t>https://ucsb.zoom.us/j/89113341222?pwd=bnplQUxLcGlZcld3WktCTzhyQXo2UT09</a:t>
            </a:r>
            <a:endParaRPr lang="en-US" dirty="0"/>
          </a:p>
          <a:p>
            <a:pPr marL="285750" indent="-285750">
              <a:buClr>
                <a:schemeClr val="tx2"/>
              </a:buClr>
              <a:buFont typeface="Arial" panose="020B0604020202020204" pitchFamily="34" charset="0"/>
              <a:buChar char="•"/>
            </a:pPr>
            <a:r>
              <a:rPr lang="en-US" dirty="0"/>
              <a:t>Logistics/Finance Section</a:t>
            </a:r>
          </a:p>
          <a:p>
            <a:pPr marL="742950" lvl="1" indent="-285750">
              <a:buClr>
                <a:schemeClr val="tx2"/>
              </a:buClr>
              <a:buFont typeface="Arial" panose="020B0604020202020204" pitchFamily="34" charset="0"/>
              <a:buChar char="•"/>
            </a:pPr>
            <a:r>
              <a:rPr lang="en-US" u="sng" dirty="0">
                <a:hlinkClick r:id="rId4"/>
              </a:rPr>
              <a:t>https://ucsb.zoom.us/j/85014217734?pwd=VWhSSXZiYnEvSnpNWXJ2RWwzZWlEQT09</a:t>
            </a:r>
            <a:endParaRPr lang="en-US" dirty="0"/>
          </a:p>
        </p:txBody>
      </p:sp>
      <p:sp>
        <p:nvSpPr>
          <p:cNvPr id="7" name="Rectangle 6">
            <a:extLst>
              <a:ext uri="{FF2B5EF4-FFF2-40B4-BE49-F238E27FC236}">
                <a16:creationId xmlns:a16="http://schemas.microsoft.com/office/drawing/2014/main" id="{727B0C64-704F-4FCD-AA8D-B79307CB9881}"/>
              </a:ext>
            </a:extLst>
          </p:cNvPr>
          <p:cNvSpPr/>
          <p:nvPr/>
        </p:nvSpPr>
        <p:spPr>
          <a:xfrm>
            <a:off x="3460485" y="6329295"/>
            <a:ext cx="1670137" cy="369332"/>
          </a:xfrm>
          <a:prstGeom prst="rect">
            <a:avLst/>
          </a:prstGeom>
        </p:spPr>
        <p:txBody>
          <a:bodyPr wrap="none">
            <a:spAutoFit/>
          </a:bodyPr>
          <a:lstStyle/>
          <a:p>
            <a:r>
              <a:rPr lang="en-US" dirty="0"/>
              <a:t>Be back at 3:35 </a:t>
            </a:r>
          </a:p>
        </p:txBody>
      </p:sp>
      <p:sp>
        <p:nvSpPr>
          <p:cNvPr id="8" name="Rectangle 7">
            <a:extLst>
              <a:ext uri="{FF2B5EF4-FFF2-40B4-BE49-F238E27FC236}">
                <a16:creationId xmlns:a16="http://schemas.microsoft.com/office/drawing/2014/main" id="{33ED24C8-DDAB-422E-B2DF-062E0B636229}"/>
              </a:ext>
            </a:extLst>
          </p:cNvPr>
          <p:cNvSpPr/>
          <p:nvPr/>
        </p:nvSpPr>
        <p:spPr>
          <a:xfrm>
            <a:off x="0" y="6513961"/>
            <a:ext cx="495649" cy="369332"/>
          </a:xfrm>
          <a:prstGeom prst="rect">
            <a:avLst/>
          </a:prstGeom>
        </p:spPr>
        <p:txBody>
          <a:bodyPr wrap="none">
            <a:spAutoFit/>
          </a:bodyPr>
          <a:lstStyle/>
          <a:p>
            <a:r>
              <a:rPr lang="en-US" dirty="0"/>
              <a:t>Jim</a:t>
            </a:r>
          </a:p>
        </p:txBody>
      </p:sp>
    </p:spTree>
    <p:extLst>
      <p:ext uri="{BB962C8B-B14F-4D97-AF65-F5344CB8AC3E}">
        <p14:creationId xmlns:p14="http://schemas.microsoft.com/office/powerpoint/2010/main" val="1346849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small" dirty="0">
                <a:cs typeface="Calibri Light" panose="020F0302020204030204" pitchFamily="34" charset="0"/>
              </a:rPr>
              <a:t>Debrief </a:t>
            </a:r>
            <a:endParaRPr lang="en-US" dirty="0"/>
          </a:p>
        </p:txBody>
      </p:sp>
      <p:sp>
        <p:nvSpPr>
          <p:cNvPr id="3" name="Content Placeholder 2"/>
          <p:cNvSpPr>
            <a:spLocks noGrp="1"/>
          </p:cNvSpPr>
          <p:nvPr>
            <p:ph idx="1"/>
          </p:nvPr>
        </p:nvSpPr>
        <p:spPr>
          <a:xfrm>
            <a:off x="574099" y="1042323"/>
            <a:ext cx="7995802" cy="4351338"/>
          </a:xfrm>
        </p:spPr>
        <p:txBody>
          <a:bodyPr/>
          <a:lstStyle/>
          <a:p>
            <a:pPr>
              <a:buFont typeface="Wingdings" pitchFamily="2" charset="2"/>
              <a:buChar char="§"/>
            </a:pPr>
            <a:r>
              <a:rPr lang="en-US" dirty="0"/>
              <a:t>Policy Group</a:t>
            </a:r>
          </a:p>
          <a:p>
            <a:pPr>
              <a:buFont typeface="Wingdings" pitchFamily="2" charset="2"/>
              <a:buChar char="§"/>
            </a:pPr>
            <a:r>
              <a:rPr lang="en-US" dirty="0"/>
              <a:t>Operations </a:t>
            </a:r>
          </a:p>
          <a:p>
            <a:pPr>
              <a:buFont typeface="Wingdings" pitchFamily="2" charset="2"/>
              <a:buChar char="§"/>
            </a:pPr>
            <a:r>
              <a:rPr lang="en-US" dirty="0"/>
              <a:t>Planning</a:t>
            </a:r>
          </a:p>
          <a:p>
            <a:pPr>
              <a:buFont typeface="Wingdings" pitchFamily="2" charset="2"/>
              <a:buChar char="§"/>
            </a:pPr>
            <a:r>
              <a:rPr lang="en-US" dirty="0"/>
              <a:t>Logistics/Finance Section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632" y="2896488"/>
            <a:ext cx="4113746" cy="2362625"/>
          </a:xfrm>
          <a:prstGeom prst="rect">
            <a:avLst/>
          </a:prstGeom>
        </p:spPr>
      </p:pic>
      <p:sp>
        <p:nvSpPr>
          <p:cNvPr id="8" name="Rectangle 7"/>
          <p:cNvSpPr/>
          <p:nvPr/>
        </p:nvSpPr>
        <p:spPr>
          <a:xfrm>
            <a:off x="41453" y="6393934"/>
            <a:ext cx="706797" cy="369332"/>
          </a:xfrm>
          <a:prstGeom prst="rect">
            <a:avLst/>
          </a:prstGeom>
        </p:spPr>
        <p:txBody>
          <a:bodyPr wrap="none">
            <a:spAutoFit/>
          </a:bodyPr>
          <a:lstStyle/>
          <a:p>
            <a:r>
              <a:rPr lang="en-US" dirty="0"/>
              <a:t>Garry</a:t>
            </a:r>
          </a:p>
        </p:txBody>
      </p:sp>
      <p:pic>
        <p:nvPicPr>
          <p:cNvPr id="8194" name="Picture 2" descr="https://etc.usf.edu/clipart/33800/33809/nclock-03-35_33809_lg.gif">
            <a:extLst>
              <a:ext uri="{FF2B5EF4-FFF2-40B4-BE49-F238E27FC236}">
                <a16:creationId xmlns:a16="http://schemas.microsoft.com/office/drawing/2014/main" id="{50E1A9A7-A5AF-4FA1-B296-8D8B21828C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50" y="5454872"/>
            <a:ext cx="877186" cy="877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77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D11E7-68A9-4C19-9029-1DBFF3171419}"/>
              </a:ext>
            </a:extLst>
          </p:cNvPr>
          <p:cNvSpPr>
            <a:spLocks noGrp="1"/>
          </p:cNvSpPr>
          <p:nvPr>
            <p:ph type="title"/>
          </p:nvPr>
        </p:nvSpPr>
        <p:spPr>
          <a:xfrm>
            <a:off x="394852" y="365126"/>
            <a:ext cx="8330183" cy="1214179"/>
          </a:xfrm>
        </p:spPr>
        <p:txBody>
          <a:bodyPr/>
          <a:lstStyle/>
          <a:p>
            <a:r>
              <a:rPr lang="en-US" dirty="0"/>
              <a:t>The 1978 Santa Barbara Earthquake: UC Santa Barbara</a:t>
            </a:r>
            <a:br>
              <a:rPr lang="en-US" dirty="0"/>
            </a:br>
            <a:endParaRPr lang="en-US" dirty="0"/>
          </a:p>
        </p:txBody>
      </p:sp>
      <p:sp>
        <p:nvSpPr>
          <p:cNvPr id="3" name="Content Placeholder 2">
            <a:extLst>
              <a:ext uri="{FF2B5EF4-FFF2-40B4-BE49-F238E27FC236}">
                <a16:creationId xmlns:a16="http://schemas.microsoft.com/office/drawing/2014/main" id="{AA643B29-1317-4015-AD38-62E2D76D37A7}"/>
              </a:ext>
            </a:extLst>
          </p:cNvPr>
          <p:cNvSpPr>
            <a:spLocks noGrp="1"/>
          </p:cNvSpPr>
          <p:nvPr>
            <p:ph idx="1"/>
          </p:nvPr>
        </p:nvSpPr>
        <p:spPr>
          <a:xfrm>
            <a:off x="574099" y="1579305"/>
            <a:ext cx="7995802" cy="4351338"/>
          </a:xfrm>
        </p:spPr>
        <p:txBody>
          <a:bodyPr>
            <a:normAutofit/>
          </a:bodyPr>
          <a:lstStyle/>
          <a:p>
            <a:r>
              <a:rPr lang="en-US" dirty="0"/>
              <a:t>Significant structural damage occurred to 10 of 50 permanent UCSB buildings, including Biological Sciences II, Engineering, Library III, University Center, North Hall, and the dormitories, Anacapa, Santa Cruz, and Santa Rosa. The damages included diagonal cracking of lower story walls, most of which were repaired by injecting epoxy into the cracks.</a:t>
            </a:r>
          </a:p>
          <a:p>
            <a:r>
              <a:rPr lang="en-US" dirty="0"/>
              <a:t>In addition, approximately 400,000 books at the library were thrown to the floor. Elsewhere on campus, damage occurred to light fixtures, ceilings, plaster, and instruments and supplies in some labs. In the Chemistry building, a glass-walled cage holding several rattlesnakes broke, allowing the snakes to make a s-s-sneaky getaway. They were recaptured without incident. Total damage at UCSB was set at $3.4 million.</a:t>
            </a:r>
            <a:br>
              <a:rPr lang="en-US" dirty="0"/>
            </a:br>
            <a:endParaRPr lang="en-US" dirty="0"/>
          </a:p>
          <a:p>
            <a:endParaRPr lang="en-US" dirty="0"/>
          </a:p>
        </p:txBody>
      </p:sp>
      <p:sp>
        <p:nvSpPr>
          <p:cNvPr id="4" name="Rectangle 3">
            <a:extLst>
              <a:ext uri="{FF2B5EF4-FFF2-40B4-BE49-F238E27FC236}">
                <a16:creationId xmlns:a16="http://schemas.microsoft.com/office/drawing/2014/main" id="{5161742B-6E25-4B90-A190-9978311F246D}"/>
              </a:ext>
            </a:extLst>
          </p:cNvPr>
          <p:cNvSpPr/>
          <p:nvPr/>
        </p:nvSpPr>
        <p:spPr>
          <a:xfrm>
            <a:off x="85060" y="6397463"/>
            <a:ext cx="5507665" cy="369332"/>
          </a:xfrm>
          <a:prstGeom prst="rect">
            <a:avLst/>
          </a:prstGeom>
        </p:spPr>
        <p:txBody>
          <a:bodyPr wrap="square">
            <a:spAutoFit/>
          </a:bodyPr>
          <a:lstStyle/>
          <a:p>
            <a:r>
              <a:rPr lang="en-US" dirty="0"/>
              <a:t>https://projects.eri.ucsb.edu/sb_eqs/1978/1978.html</a:t>
            </a:r>
          </a:p>
        </p:txBody>
      </p:sp>
    </p:spTree>
    <p:extLst>
      <p:ext uri="{BB962C8B-B14F-4D97-AF65-F5344CB8AC3E}">
        <p14:creationId xmlns:p14="http://schemas.microsoft.com/office/powerpoint/2010/main" val="4020158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oleta Earthquake 1978 – Goleta History">
            <a:extLst>
              <a:ext uri="{FF2B5EF4-FFF2-40B4-BE49-F238E27FC236}">
                <a16:creationId xmlns:a16="http://schemas.microsoft.com/office/drawing/2014/main" id="{33437113-0C32-4137-859B-57D04C6F8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27" y="318977"/>
            <a:ext cx="7988120" cy="59603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1C89CC8-A218-48C0-803C-2895085031CE}"/>
              </a:ext>
            </a:extLst>
          </p:cNvPr>
          <p:cNvSpPr/>
          <p:nvPr/>
        </p:nvSpPr>
        <p:spPr>
          <a:xfrm>
            <a:off x="0" y="6539023"/>
            <a:ext cx="548548" cy="369332"/>
          </a:xfrm>
          <a:prstGeom prst="rect">
            <a:avLst/>
          </a:prstGeom>
        </p:spPr>
        <p:txBody>
          <a:bodyPr wrap="none">
            <a:spAutoFit/>
          </a:bodyPr>
          <a:lstStyle/>
          <a:p>
            <a:r>
              <a:rPr lang="en-US" dirty="0">
                <a:cs typeface="Calibri"/>
                <a:sym typeface="Calibri"/>
              </a:rPr>
              <a:t>Jim </a:t>
            </a:r>
            <a:endParaRPr lang="en-US" dirty="0"/>
          </a:p>
        </p:txBody>
      </p:sp>
    </p:spTree>
    <p:extLst>
      <p:ext uri="{BB962C8B-B14F-4D97-AF65-F5344CB8AC3E}">
        <p14:creationId xmlns:p14="http://schemas.microsoft.com/office/powerpoint/2010/main" val="3448595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oleta Earthquake 1978 – Goleta History">
            <a:extLst>
              <a:ext uri="{FF2B5EF4-FFF2-40B4-BE49-F238E27FC236}">
                <a16:creationId xmlns:a16="http://schemas.microsoft.com/office/drawing/2014/main" id="{000DADAC-A3C3-4C5F-B948-FCEC2245C9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320" y="566362"/>
            <a:ext cx="8367823" cy="57252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724B156-8966-4507-BCB8-49129EF28F6D}"/>
              </a:ext>
            </a:extLst>
          </p:cNvPr>
          <p:cNvSpPr/>
          <p:nvPr/>
        </p:nvSpPr>
        <p:spPr>
          <a:xfrm>
            <a:off x="0" y="6488668"/>
            <a:ext cx="495649" cy="369332"/>
          </a:xfrm>
          <a:prstGeom prst="rect">
            <a:avLst/>
          </a:prstGeom>
        </p:spPr>
        <p:txBody>
          <a:bodyPr wrap="none">
            <a:spAutoFit/>
          </a:bodyPr>
          <a:lstStyle/>
          <a:p>
            <a:r>
              <a:rPr lang="en-US" dirty="0">
                <a:cs typeface="Calibri"/>
                <a:sym typeface="Calibri"/>
              </a:rPr>
              <a:t>Jim</a:t>
            </a:r>
            <a:endParaRPr lang="en-US" dirty="0"/>
          </a:p>
        </p:txBody>
      </p:sp>
    </p:spTree>
    <p:extLst>
      <p:ext uri="{BB962C8B-B14F-4D97-AF65-F5344CB8AC3E}">
        <p14:creationId xmlns:p14="http://schemas.microsoft.com/office/powerpoint/2010/main" val="405601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projects.eri.ucsb.edu/sb_eqs/images/ucsb_lib.jpg">
            <a:extLst>
              <a:ext uri="{FF2B5EF4-FFF2-40B4-BE49-F238E27FC236}">
                <a16:creationId xmlns:a16="http://schemas.microsoft.com/office/drawing/2014/main" id="{14F02624-2D35-403D-A642-20FB4CD6C6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253" y="191386"/>
            <a:ext cx="4338259" cy="616276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22DB10C-CBC2-4927-A473-92F80B550F8F}"/>
              </a:ext>
            </a:extLst>
          </p:cNvPr>
          <p:cNvSpPr/>
          <p:nvPr/>
        </p:nvSpPr>
        <p:spPr>
          <a:xfrm>
            <a:off x="-77704" y="6488668"/>
            <a:ext cx="495649" cy="369332"/>
          </a:xfrm>
          <a:prstGeom prst="rect">
            <a:avLst/>
          </a:prstGeom>
        </p:spPr>
        <p:txBody>
          <a:bodyPr wrap="none">
            <a:spAutoFit/>
          </a:bodyPr>
          <a:lstStyle/>
          <a:p>
            <a:r>
              <a:rPr lang="en-US" dirty="0">
                <a:cs typeface="Calibri"/>
                <a:sym typeface="Calibri"/>
              </a:rPr>
              <a:t>Jim</a:t>
            </a:r>
            <a:endParaRPr lang="en-US" dirty="0"/>
          </a:p>
        </p:txBody>
      </p:sp>
    </p:spTree>
    <p:extLst>
      <p:ext uri="{BB962C8B-B14F-4D97-AF65-F5344CB8AC3E}">
        <p14:creationId xmlns:p14="http://schemas.microsoft.com/office/powerpoint/2010/main" val="289192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oleta Earthquake 1978 – Goleta History">
            <a:extLst>
              <a:ext uri="{FF2B5EF4-FFF2-40B4-BE49-F238E27FC236}">
                <a16:creationId xmlns:a16="http://schemas.microsoft.com/office/drawing/2014/main" id="{ECB31B09-EF8D-408E-A0CA-DF893DEEA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524" y="0"/>
            <a:ext cx="46053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E82301A-8C1F-4FFB-8C34-34CA129A71F0}"/>
              </a:ext>
            </a:extLst>
          </p:cNvPr>
          <p:cNvSpPr/>
          <p:nvPr/>
        </p:nvSpPr>
        <p:spPr>
          <a:xfrm>
            <a:off x="0" y="6488668"/>
            <a:ext cx="495649" cy="369332"/>
          </a:xfrm>
          <a:prstGeom prst="rect">
            <a:avLst/>
          </a:prstGeom>
        </p:spPr>
        <p:txBody>
          <a:bodyPr wrap="none">
            <a:spAutoFit/>
          </a:bodyPr>
          <a:lstStyle/>
          <a:p>
            <a:r>
              <a:rPr lang="en-US" dirty="0">
                <a:cs typeface="Calibri"/>
                <a:sym typeface="Calibri"/>
              </a:rPr>
              <a:t>Jim</a:t>
            </a:r>
            <a:endParaRPr lang="en-US" dirty="0"/>
          </a:p>
        </p:txBody>
      </p:sp>
    </p:spTree>
    <p:extLst>
      <p:ext uri="{BB962C8B-B14F-4D97-AF65-F5344CB8AC3E}">
        <p14:creationId xmlns:p14="http://schemas.microsoft.com/office/powerpoint/2010/main" val="4137686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avon">
            <a:extLst>
              <a:ext uri="{FF2B5EF4-FFF2-40B4-BE49-F238E27FC236}">
                <a16:creationId xmlns:a16="http://schemas.microsoft.com/office/drawing/2014/main" id="{38F7B471-A3FB-4744-BBF3-34E8B1BAB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593" y="0"/>
            <a:ext cx="50434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9B668BE-D769-45FA-BCAD-77384C14338E}"/>
              </a:ext>
            </a:extLst>
          </p:cNvPr>
          <p:cNvSpPr/>
          <p:nvPr/>
        </p:nvSpPr>
        <p:spPr>
          <a:xfrm>
            <a:off x="0" y="6521969"/>
            <a:ext cx="495649" cy="369332"/>
          </a:xfrm>
          <a:prstGeom prst="rect">
            <a:avLst/>
          </a:prstGeom>
        </p:spPr>
        <p:txBody>
          <a:bodyPr wrap="none">
            <a:spAutoFit/>
          </a:bodyPr>
          <a:lstStyle/>
          <a:p>
            <a:r>
              <a:rPr lang="en-US" dirty="0">
                <a:cs typeface="Calibri"/>
                <a:sym typeface="Calibri"/>
              </a:rPr>
              <a:t>Jim</a:t>
            </a:r>
            <a:endParaRPr lang="en-US" dirty="0"/>
          </a:p>
        </p:txBody>
      </p:sp>
    </p:spTree>
    <p:extLst>
      <p:ext uri="{BB962C8B-B14F-4D97-AF65-F5344CB8AC3E}">
        <p14:creationId xmlns:p14="http://schemas.microsoft.com/office/powerpoint/2010/main" val="77265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oleta Earthquake 1978 – Goleta History">
            <a:extLst>
              <a:ext uri="{FF2B5EF4-FFF2-40B4-BE49-F238E27FC236}">
                <a16:creationId xmlns:a16="http://schemas.microsoft.com/office/drawing/2014/main" id="{20EF5F22-76EE-4600-AEE4-835900821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0759" y="318977"/>
            <a:ext cx="6128480" cy="58353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BA5992EE-3FDB-4976-9255-372229969EEA}"/>
              </a:ext>
            </a:extLst>
          </p:cNvPr>
          <p:cNvSpPr/>
          <p:nvPr/>
        </p:nvSpPr>
        <p:spPr>
          <a:xfrm>
            <a:off x="0" y="6488668"/>
            <a:ext cx="495649" cy="369332"/>
          </a:xfrm>
          <a:prstGeom prst="rect">
            <a:avLst/>
          </a:prstGeom>
        </p:spPr>
        <p:txBody>
          <a:bodyPr wrap="none">
            <a:spAutoFit/>
          </a:bodyPr>
          <a:lstStyle/>
          <a:p>
            <a:r>
              <a:rPr lang="en-US" dirty="0">
                <a:cs typeface="Calibri"/>
                <a:sym typeface="Calibri"/>
              </a:rPr>
              <a:t>Jim</a:t>
            </a:r>
            <a:endParaRPr lang="en-US" dirty="0"/>
          </a:p>
        </p:txBody>
      </p:sp>
    </p:spTree>
    <p:extLst>
      <p:ext uri="{BB962C8B-B14F-4D97-AF65-F5344CB8AC3E}">
        <p14:creationId xmlns:p14="http://schemas.microsoft.com/office/powerpoint/2010/main" val="3721300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8F65F-E090-46E5-92D6-957A0BEF02AF}"/>
              </a:ext>
            </a:extLst>
          </p:cNvPr>
          <p:cNvSpPr>
            <a:spLocks noGrp="1"/>
          </p:cNvSpPr>
          <p:nvPr>
            <p:ph type="title"/>
          </p:nvPr>
        </p:nvSpPr>
        <p:spPr/>
        <p:txBody>
          <a:bodyPr/>
          <a:lstStyle/>
          <a:p>
            <a:r>
              <a:rPr lang="en-US" dirty="0"/>
              <a:t>Overview of the Emergency Operations Center</a:t>
            </a:r>
          </a:p>
        </p:txBody>
      </p:sp>
      <p:sp>
        <p:nvSpPr>
          <p:cNvPr id="5" name="Rectangle 4">
            <a:extLst>
              <a:ext uri="{FF2B5EF4-FFF2-40B4-BE49-F238E27FC236}">
                <a16:creationId xmlns:a16="http://schemas.microsoft.com/office/drawing/2014/main" id="{41B32E60-850D-49F6-BF6F-319AB6C0D157}"/>
              </a:ext>
            </a:extLst>
          </p:cNvPr>
          <p:cNvSpPr/>
          <p:nvPr/>
        </p:nvSpPr>
        <p:spPr>
          <a:xfrm>
            <a:off x="0" y="6492874"/>
            <a:ext cx="495649" cy="369332"/>
          </a:xfrm>
          <a:prstGeom prst="rect">
            <a:avLst/>
          </a:prstGeom>
        </p:spPr>
        <p:txBody>
          <a:bodyPr wrap="none">
            <a:spAutoFit/>
          </a:bodyPr>
          <a:lstStyle/>
          <a:p>
            <a:r>
              <a:rPr lang="en-US" dirty="0">
                <a:cs typeface="Calibri"/>
                <a:sym typeface="Calibri"/>
              </a:rPr>
              <a:t>Jim</a:t>
            </a:r>
            <a:endParaRPr lang="en-US" dirty="0"/>
          </a:p>
        </p:txBody>
      </p:sp>
      <p:pic>
        <p:nvPicPr>
          <p:cNvPr id="6" name="Picture 5">
            <a:extLst>
              <a:ext uri="{FF2B5EF4-FFF2-40B4-BE49-F238E27FC236}">
                <a16:creationId xmlns:a16="http://schemas.microsoft.com/office/drawing/2014/main" id="{5023B3DD-9B07-4922-A1B5-FC64B2F73D4C}"/>
              </a:ext>
            </a:extLst>
          </p:cNvPr>
          <p:cNvPicPr>
            <a:picLocks noChangeAspect="1"/>
          </p:cNvPicPr>
          <p:nvPr/>
        </p:nvPicPr>
        <p:blipFill>
          <a:blip r:embed="rId2"/>
          <a:stretch>
            <a:fillRect/>
          </a:stretch>
        </p:blipFill>
        <p:spPr>
          <a:xfrm>
            <a:off x="1535789" y="1430513"/>
            <a:ext cx="5641187" cy="4230889"/>
          </a:xfrm>
          <a:prstGeom prst="rect">
            <a:avLst/>
          </a:prstGeom>
        </p:spPr>
      </p:pic>
    </p:spTree>
    <p:extLst>
      <p:ext uri="{BB962C8B-B14F-4D97-AF65-F5344CB8AC3E}">
        <p14:creationId xmlns:p14="http://schemas.microsoft.com/office/powerpoint/2010/main" val="1826098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rain1">
            <a:extLst>
              <a:ext uri="{FF2B5EF4-FFF2-40B4-BE49-F238E27FC236}">
                <a16:creationId xmlns:a16="http://schemas.microsoft.com/office/drawing/2014/main" id="{140E74CA-1D94-4AD8-A27C-C702F3392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81" y="350874"/>
            <a:ext cx="8674838" cy="58372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99E7684-40AE-4EA4-B62C-3C0E421CF8CF}"/>
              </a:ext>
            </a:extLst>
          </p:cNvPr>
          <p:cNvSpPr/>
          <p:nvPr/>
        </p:nvSpPr>
        <p:spPr>
          <a:xfrm>
            <a:off x="0" y="6519162"/>
            <a:ext cx="495649" cy="369332"/>
          </a:xfrm>
          <a:prstGeom prst="rect">
            <a:avLst/>
          </a:prstGeom>
        </p:spPr>
        <p:txBody>
          <a:bodyPr wrap="none">
            <a:spAutoFit/>
          </a:bodyPr>
          <a:lstStyle/>
          <a:p>
            <a:r>
              <a:rPr lang="en-US" dirty="0">
                <a:cs typeface="Calibri"/>
                <a:sym typeface="Calibri"/>
              </a:rPr>
              <a:t>Jim</a:t>
            </a:r>
            <a:endParaRPr lang="en-US" dirty="0"/>
          </a:p>
        </p:txBody>
      </p:sp>
    </p:spTree>
    <p:extLst>
      <p:ext uri="{BB962C8B-B14F-4D97-AF65-F5344CB8AC3E}">
        <p14:creationId xmlns:p14="http://schemas.microsoft.com/office/powerpoint/2010/main" val="1667815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23;p12">
            <a:extLst>
              <a:ext uri="{FF2B5EF4-FFF2-40B4-BE49-F238E27FC236}">
                <a16:creationId xmlns:a16="http://schemas.microsoft.com/office/drawing/2014/main" id="{916A03C9-4515-49F8-8DFF-8FDE9A993BCA}"/>
              </a:ext>
            </a:extLst>
          </p:cNvPr>
          <p:cNvSpPr txBox="1">
            <a:spLocks noGrp="1"/>
          </p:cNvSpPr>
          <p:nvPr>
            <p:ph type="title"/>
          </p:nvPr>
        </p:nvSpPr>
        <p:spPr>
          <a:xfrm>
            <a:off x="394852" y="365126"/>
            <a:ext cx="8330183" cy="466344"/>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chemeClr val="dk2"/>
              </a:buClr>
              <a:buSzPts val="2700"/>
              <a:buFont typeface="Century Gothic"/>
              <a:buNone/>
            </a:pPr>
            <a:r>
              <a:rPr lang="en-US" dirty="0"/>
              <a:t>Feedback Survey Link  </a:t>
            </a:r>
            <a:endParaRPr dirty="0"/>
          </a:p>
        </p:txBody>
      </p:sp>
      <p:sp>
        <p:nvSpPr>
          <p:cNvPr id="6" name="Google Shape;224;p12">
            <a:extLst>
              <a:ext uri="{FF2B5EF4-FFF2-40B4-BE49-F238E27FC236}">
                <a16:creationId xmlns:a16="http://schemas.microsoft.com/office/drawing/2014/main" id="{09F8AF9D-4406-45AA-B70A-EC1C6C28CDC8}"/>
              </a:ext>
            </a:extLst>
          </p:cNvPr>
          <p:cNvSpPr txBox="1">
            <a:spLocks/>
          </p:cNvSpPr>
          <p:nvPr/>
        </p:nvSpPr>
        <p:spPr>
          <a:xfrm>
            <a:off x="394852" y="1253331"/>
            <a:ext cx="7995802" cy="4351338"/>
          </a:xfrm>
          <a:prstGeom prst="rect">
            <a:avLst/>
          </a:prstGeom>
          <a:noFill/>
          <a:ln>
            <a:noFill/>
          </a:ln>
        </p:spPr>
        <p:txBody>
          <a:bodyPr spcFirstLastPara="1" vert="horz" wrap="square" lIns="91425" tIns="45700" rIns="91425" bIns="45700" rtlCol="0" anchor="t" anchorCtr="0">
            <a:normAutofit/>
          </a:bodyPr>
          <a:lst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20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buSzPts val="2000"/>
            </a:pPr>
            <a:r>
              <a:rPr lang="en-US" dirty="0"/>
              <a:t>Feedback Survey Link </a:t>
            </a:r>
          </a:p>
          <a:p>
            <a:pPr marL="730250" lvl="1" indent="-285750">
              <a:buSzPts val="1600"/>
            </a:pPr>
            <a:r>
              <a:rPr lang="en-US" dirty="0"/>
              <a:t>https://ucsb.co1.qualtrics.com/jfe/form/SV_8jZazkK2u1oOVxA</a:t>
            </a:r>
          </a:p>
          <a:p>
            <a:pPr lvl="1" indent="-69850">
              <a:buSzPts val="1600"/>
              <a:buFont typeface="Arial" panose="020B0604020202020204" pitchFamily="34" charset="0"/>
              <a:buNone/>
            </a:pPr>
            <a:endParaRPr lang="en-US" dirty="0"/>
          </a:p>
          <a:p>
            <a:pPr indent="-44450">
              <a:buSzPts val="2000"/>
              <a:buFont typeface="Arial" panose="020B0604020202020204" pitchFamily="34" charset="0"/>
              <a:buNone/>
            </a:pPr>
            <a:endParaRPr lang="en-US" dirty="0"/>
          </a:p>
          <a:p>
            <a:pPr indent="-44450">
              <a:buSzPts val="2000"/>
              <a:buFont typeface="Arial" panose="020B0604020202020204" pitchFamily="34" charset="0"/>
              <a:buNone/>
            </a:pPr>
            <a:endParaRPr lang="en-US" dirty="0"/>
          </a:p>
          <a:p>
            <a:pPr indent="-44450">
              <a:buSzPts val="2000"/>
              <a:buFont typeface="Arial" panose="020B0604020202020204" pitchFamily="34" charset="0"/>
              <a:buNone/>
            </a:pPr>
            <a:endParaRPr lang="en-US" dirty="0"/>
          </a:p>
        </p:txBody>
      </p:sp>
      <p:pic>
        <p:nvPicPr>
          <p:cNvPr id="7" name="Google Shape;225;p12">
            <a:extLst>
              <a:ext uri="{FF2B5EF4-FFF2-40B4-BE49-F238E27FC236}">
                <a16:creationId xmlns:a16="http://schemas.microsoft.com/office/drawing/2014/main" id="{BCD671D0-5879-4985-960D-2F9FE45F8346}"/>
              </a:ext>
            </a:extLst>
          </p:cNvPr>
          <p:cNvPicPr preferRelativeResize="0"/>
          <p:nvPr/>
        </p:nvPicPr>
        <p:blipFill rotWithShape="1">
          <a:blip r:embed="rId2">
            <a:alphaModFix/>
          </a:blip>
          <a:srcRect/>
          <a:stretch/>
        </p:blipFill>
        <p:spPr>
          <a:xfrm>
            <a:off x="3093048" y="3525252"/>
            <a:ext cx="2813523" cy="2813523"/>
          </a:xfrm>
          <a:prstGeom prst="rect">
            <a:avLst/>
          </a:prstGeom>
          <a:noFill/>
          <a:ln>
            <a:noFill/>
          </a:ln>
        </p:spPr>
      </p:pic>
      <p:sp>
        <p:nvSpPr>
          <p:cNvPr id="8" name="Google Shape;226;p12">
            <a:extLst>
              <a:ext uri="{FF2B5EF4-FFF2-40B4-BE49-F238E27FC236}">
                <a16:creationId xmlns:a16="http://schemas.microsoft.com/office/drawing/2014/main" id="{F7461FD9-A10A-47D3-814F-C5EFD3C92591}"/>
              </a:ext>
            </a:extLst>
          </p:cNvPr>
          <p:cNvSpPr/>
          <p:nvPr/>
        </p:nvSpPr>
        <p:spPr>
          <a:xfrm>
            <a:off x="0" y="6488668"/>
            <a:ext cx="54854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Jim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78325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3074" name="Picture 2" descr="The Asha Foundation | Earthquake Update">
            <a:extLst>
              <a:ext uri="{FF2B5EF4-FFF2-40B4-BE49-F238E27FC236}">
                <a16:creationId xmlns:a16="http://schemas.microsoft.com/office/drawing/2014/main" id="{DC75DDC4-1F08-4515-913F-71059DD85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0680" y="4231758"/>
            <a:ext cx="5222639" cy="1814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ct 1024">
            <a:extLst>
              <a:ext uri="{FF2B5EF4-FFF2-40B4-BE49-F238E27FC236}">
                <a16:creationId xmlns:a16="http://schemas.microsoft.com/office/drawing/2014/main" id="{D3B53416-A843-4A59-AEE8-505A4F2F3A02}"/>
              </a:ext>
            </a:extLst>
          </p:cNvPr>
          <p:cNvGraphicFramePr>
            <a:graphicFrameLocks noChangeAspect="1"/>
          </p:cNvGraphicFramePr>
          <p:nvPr>
            <p:extLst>
              <p:ext uri="{D42A27DB-BD31-4B8C-83A1-F6EECF244321}">
                <p14:modId xmlns:p14="http://schemas.microsoft.com/office/powerpoint/2010/main" val="3233152352"/>
              </p:ext>
            </p:extLst>
          </p:nvPr>
        </p:nvGraphicFramePr>
        <p:xfrm>
          <a:off x="4876800" y="2698676"/>
          <a:ext cx="1395413" cy="2073275"/>
        </p:xfrm>
        <a:graphic>
          <a:graphicData uri="http://schemas.openxmlformats.org/presentationml/2006/ole">
            <mc:AlternateContent xmlns:mc="http://schemas.openxmlformats.org/markup-compatibility/2006">
              <mc:Choice xmlns:v="urn:schemas-microsoft-com:vml" Requires="v">
                <p:oleObj spid="_x0000_s1311" name="VISIO" r:id="rId3" imgW="1396080" imgH="2073600" progId="Visio.Drawing.5">
                  <p:embed/>
                </p:oleObj>
              </mc:Choice>
              <mc:Fallback>
                <p:oleObj name="VISIO" r:id="rId3" imgW="1396080" imgH="2073600" progId="Visio.Drawing.5">
                  <p:embed/>
                  <p:pic>
                    <p:nvPicPr>
                      <p:cNvPr id="10242" name="Object 1024">
                        <a:extLst>
                          <a:ext uri="{FF2B5EF4-FFF2-40B4-BE49-F238E27FC236}">
                            <a16:creationId xmlns:a16="http://schemas.microsoft.com/office/drawing/2014/main" id="{D3B53416-A843-4A59-AEE8-505A4F2F3A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698676"/>
                        <a:ext cx="1395413"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3" name="Rectangle 3">
            <a:extLst>
              <a:ext uri="{FF2B5EF4-FFF2-40B4-BE49-F238E27FC236}">
                <a16:creationId xmlns:a16="http://schemas.microsoft.com/office/drawing/2014/main" id="{B9EFF90B-C437-4D1A-A450-2A5B78E880EE}"/>
              </a:ext>
            </a:extLst>
          </p:cNvPr>
          <p:cNvSpPr>
            <a:spLocks noGrp="1" noChangeArrowheads="1"/>
          </p:cNvSpPr>
          <p:nvPr>
            <p:ph type="title"/>
          </p:nvPr>
        </p:nvSpPr>
        <p:spPr>
          <a:xfrm>
            <a:off x="457200" y="333973"/>
            <a:ext cx="8229600" cy="1069975"/>
          </a:xfrm>
          <a:noFill/>
        </p:spPr>
        <p:txBody>
          <a:bodyPr lIns="90488" tIns="44450" rIns="90488" bIns="44450"/>
          <a:lstStyle/>
          <a:p>
            <a:pPr eaLnBrk="1" hangingPunct="1"/>
            <a:r>
              <a:rPr lang="en-US" altLang="en-US" b="1" dirty="0"/>
              <a:t>Standardized Emergency Management System (SEMS)</a:t>
            </a:r>
          </a:p>
        </p:txBody>
      </p:sp>
      <p:grpSp>
        <p:nvGrpSpPr>
          <p:cNvPr id="10244" name="Group 4">
            <a:extLst>
              <a:ext uri="{FF2B5EF4-FFF2-40B4-BE49-F238E27FC236}">
                <a16:creationId xmlns:a16="http://schemas.microsoft.com/office/drawing/2014/main" id="{DC9C0A78-E39C-4B25-AAAD-7E2EC78E1920}"/>
              </a:ext>
            </a:extLst>
          </p:cNvPr>
          <p:cNvGrpSpPr>
            <a:grpSpLocks/>
          </p:cNvGrpSpPr>
          <p:nvPr/>
        </p:nvGrpSpPr>
        <p:grpSpPr bwMode="auto">
          <a:xfrm>
            <a:off x="228600" y="2774876"/>
            <a:ext cx="2286000" cy="2133600"/>
            <a:chOff x="336" y="1776"/>
            <a:chExt cx="1584" cy="1488"/>
          </a:xfrm>
        </p:grpSpPr>
        <p:sp>
          <p:nvSpPr>
            <p:cNvPr id="10255" name="AutoShape 5">
              <a:extLst>
                <a:ext uri="{FF2B5EF4-FFF2-40B4-BE49-F238E27FC236}">
                  <a16:creationId xmlns:a16="http://schemas.microsoft.com/office/drawing/2014/main" id="{0371F7EE-E110-47F3-9F3D-1AEC421CB292}"/>
                </a:ext>
              </a:extLst>
            </p:cNvPr>
            <p:cNvSpPr>
              <a:spLocks noChangeArrowheads="1"/>
            </p:cNvSpPr>
            <p:nvPr/>
          </p:nvSpPr>
          <p:spPr bwMode="auto">
            <a:xfrm>
              <a:off x="336" y="1776"/>
              <a:ext cx="1584" cy="1488"/>
            </a:xfrm>
            <a:prstGeom prst="irregularSeal2">
              <a:avLst/>
            </a:prstGeom>
            <a:solidFill>
              <a:srgbClr val="FFFF00">
                <a:alpha val="50195"/>
              </a:srgbClr>
            </a:solidFill>
            <a:ln w="50800">
              <a:solidFill>
                <a:schemeClr val="tx1"/>
              </a:solidFill>
              <a:miter lim="800000"/>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10256" name="WordArt 6">
              <a:extLst>
                <a:ext uri="{FF2B5EF4-FFF2-40B4-BE49-F238E27FC236}">
                  <a16:creationId xmlns:a16="http://schemas.microsoft.com/office/drawing/2014/main" id="{62B31E6A-86B8-44E5-8B55-A9A1CC89342D}"/>
                </a:ext>
              </a:extLst>
            </p:cNvPr>
            <p:cNvSpPr>
              <a:spLocks noChangeArrowheads="1" noChangeShapeType="1" noTextEdit="1"/>
            </p:cNvSpPr>
            <p:nvPr/>
          </p:nvSpPr>
          <p:spPr bwMode="auto">
            <a:xfrm>
              <a:off x="720" y="2226"/>
              <a:ext cx="720" cy="558"/>
            </a:xfrm>
            <a:prstGeom prst="rect">
              <a:avLst/>
            </a:prstGeom>
          </p:spPr>
          <p:txBody>
            <a:bodyPr wrap="none" fromWordArt="1">
              <a:prstTxWarp prst="textSlantUp">
                <a:avLst>
                  <a:gd name="adj" fmla="val 55556"/>
                </a:avLst>
              </a:prstTxWarp>
            </a:bodyPr>
            <a:lstStyle/>
            <a:p>
              <a:pPr algn="ctr"/>
              <a:r>
                <a:rPr lang="en-US" sz="3200" b="1" kern="10" dirty="0">
                  <a:ln w="9525">
                    <a:solidFill>
                      <a:srgbClr val="000000"/>
                    </a:solidFill>
                    <a:round/>
                    <a:headEnd/>
                    <a:tailEnd/>
                  </a:ln>
                  <a:solidFill>
                    <a:srgbClr val="000000"/>
                  </a:solidFill>
                  <a:latin typeface="Arial Narrow" panose="020B0606020202030204" pitchFamily="34" charset="0"/>
                </a:rPr>
                <a:t>Incident</a:t>
              </a:r>
            </a:p>
          </p:txBody>
        </p:sp>
      </p:grpSp>
      <p:graphicFrame>
        <p:nvGraphicFramePr>
          <p:cNvPr id="10245" name="Object 1025">
            <a:extLst>
              <a:ext uri="{FF2B5EF4-FFF2-40B4-BE49-F238E27FC236}">
                <a16:creationId xmlns:a16="http://schemas.microsoft.com/office/drawing/2014/main" id="{E470DA8C-D831-49AC-A813-452475EC4CF0}"/>
              </a:ext>
            </a:extLst>
          </p:cNvPr>
          <p:cNvGraphicFramePr>
            <a:graphicFrameLocks noChangeAspect="1"/>
          </p:cNvGraphicFramePr>
          <p:nvPr>
            <p:extLst>
              <p:ext uri="{D42A27DB-BD31-4B8C-83A1-F6EECF244321}">
                <p14:modId xmlns:p14="http://schemas.microsoft.com/office/powerpoint/2010/main" val="1169196760"/>
              </p:ext>
            </p:extLst>
          </p:nvPr>
        </p:nvGraphicFramePr>
        <p:xfrm>
          <a:off x="2286000" y="3308276"/>
          <a:ext cx="1395413" cy="796925"/>
        </p:xfrm>
        <a:graphic>
          <a:graphicData uri="http://schemas.openxmlformats.org/presentationml/2006/ole">
            <mc:AlternateContent xmlns:mc="http://schemas.openxmlformats.org/markup-compatibility/2006">
              <mc:Choice xmlns:v="urn:schemas-microsoft-com:vml" Requires="v">
                <p:oleObj spid="_x0000_s1312" name="VISIO" r:id="rId5" imgW="1396080" imgH="796680" progId="Visio.Drawing.5">
                  <p:embed/>
                </p:oleObj>
              </mc:Choice>
              <mc:Fallback>
                <p:oleObj name="VISIO" r:id="rId5" imgW="1396080" imgH="796680" progId="Visio.Drawing.5">
                  <p:embed/>
                  <p:pic>
                    <p:nvPicPr>
                      <p:cNvPr id="10245" name="Object 1025">
                        <a:extLst>
                          <a:ext uri="{FF2B5EF4-FFF2-40B4-BE49-F238E27FC236}">
                            <a16:creationId xmlns:a16="http://schemas.microsoft.com/office/drawing/2014/main" id="{E470DA8C-D831-49AC-A813-452475EC4CF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3308276"/>
                        <a:ext cx="1395413"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1026">
            <a:extLst>
              <a:ext uri="{FF2B5EF4-FFF2-40B4-BE49-F238E27FC236}">
                <a16:creationId xmlns:a16="http://schemas.microsoft.com/office/drawing/2014/main" id="{3563036F-A5C2-4EF5-B15F-B39CE16C80EA}"/>
              </a:ext>
            </a:extLst>
          </p:cNvPr>
          <p:cNvGraphicFramePr>
            <a:graphicFrameLocks noChangeAspect="1"/>
          </p:cNvGraphicFramePr>
          <p:nvPr>
            <p:extLst>
              <p:ext uri="{D42A27DB-BD31-4B8C-83A1-F6EECF244321}">
                <p14:modId xmlns:p14="http://schemas.microsoft.com/office/powerpoint/2010/main" val="1215460742"/>
              </p:ext>
            </p:extLst>
          </p:nvPr>
        </p:nvGraphicFramePr>
        <p:xfrm>
          <a:off x="3581400" y="3003476"/>
          <a:ext cx="1395413" cy="1435100"/>
        </p:xfrm>
        <a:graphic>
          <a:graphicData uri="http://schemas.openxmlformats.org/presentationml/2006/ole">
            <mc:AlternateContent xmlns:mc="http://schemas.openxmlformats.org/markup-compatibility/2006">
              <mc:Choice xmlns:v="urn:schemas-microsoft-com:vml" Requires="v">
                <p:oleObj spid="_x0000_s1313" name="VISIO" r:id="rId7" imgW="1396080" imgH="1435320" progId="Visio.Drawing.5">
                  <p:embed/>
                </p:oleObj>
              </mc:Choice>
              <mc:Fallback>
                <p:oleObj name="VISIO" r:id="rId7" imgW="1396080" imgH="1435320" progId="Visio.Drawing.5">
                  <p:embed/>
                  <p:pic>
                    <p:nvPicPr>
                      <p:cNvPr id="10246" name="Object 1026">
                        <a:extLst>
                          <a:ext uri="{FF2B5EF4-FFF2-40B4-BE49-F238E27FC236}">
                            <a16:creationId xmlns:a16="http://schemas.microsoft.com/office/drawing/2014/main" id="{3563036F-A5C2-4EF5-B15F-B39CE16C80E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3003476"/>
                        <a:ext cx="1395413"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7" name="Object 1027">
            <a:extLst>
              <a:ext uri="{FF2B5EF4-FFF2-40B4-BE49-F238E27FC236}">
                <a16:creationId xmlns:a16="http://schemas.microsoft.com/office/drawing/2014/main" id="{3AB63D23-2D9E-483C-8491-4A63407BCE55}"/>
              </a:ext>
            </a:extLst>
          </p:cNvPr>
          <p:cNvGraphicFramePr>
            <a:graphicFrameLocks noChangeAspect="1"/>
          </p:cNvGraphicFramePr>
          <p:nvPr>
            <p:extLst>
              <p:ext uri="{D42A27DB-BD31-4B8C-83A1-F6EECF244321}">
                <p14:modId xmlns:p14="http://schemas.microsoft.com/office/powerpoint/2010/main" val="2869680700"/>
              </p:ext>
            </p:extLst>
          </p:nvPr>
        </p:nvGraphicFramePr>
        <p:xfrm>
          <a:off x="6172200" y="2393876"/>
          <a:ext cx="1393825" cy="2713038"/>
        </p:xfrm>
        <a:graphic>
          <a:graphicData uri="http://schemas.openxmlformats.org/presentationml/2006/ole">
            <mc:AlternateContent xmlns:mc="http://schemas.openxmlformats.org/markup-compatibility/2006">
              <mc:Choice xmlns:v="urn:schemas-microsoft-com:vml" Requires="v">
                <p:oleObj spid="_x0000_s1314" name="VISIO" r:id="rId9" imgW="1394640" imgH="2712240" progId="Visio.Drawing.5">
                  <p:embed/>
                </p:oleObj>
              </mc:Choice>
              <mc:Fallback>
                <p:oleObj name="VISIO" r:id="rId9" imgW="1394640" imgH="2712240" progId="Visio.Drawing.5">
                  <p:embed/>
                  <p:pic>
                    <p:nvPicPr>
                      <p:cNvPr id="10247" name="Object 1027">
                        <a:extLst>
                          <a:ext uri="{FF2B5EF4-FFF2-40B4-BE49-F238E27FC236}">
                            <a16:creationId xmlns:a16="http://schemas.microsoft.com/office/drawing/2014/main" id="{3AB63D23-2D9E-483C-8491-4A63407BCE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72200" y="2393876"/>
                        <a:ext cx="1393825" cy="271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8" name="Object 1028">
            <a:extLst>
              <a:ext uri="{FF2B5EF4-FFF2-40B4-BE49-F238E27FC236}">
                <a16:creationId xmlns:a16="http://schemas.microsoft.com/office/drawing/2014/main" id="{E36C1EB8-07E5-493C-A424-856AD2CCB1B4}"/>
              </a:ext>
            </a:extLst>
          </p:cNvPr>
          <p:cNvGraphicFramePr>
            <a:graphicFrameLocks noChangeAspect="1"/>
          </p:cNvGraphicFramePr>
          <p:nvPr>
            <p:extLst>
              <p:ext uri="{D42A27DB-BD31-4B8C-83A1-F6EECF244321}">
                <p14:modId xmlns:p14="http://schemas.microsoft.com/office/powerpoint/2010/main" val="2579009558"/>
              </p:ext>
            </p:extLst>
          </p:nvPr>
        </p:nvGraphicFramePr>
        <p:xfrm>
          <a:off x="7467600" y="2089076"/>
          <a:ext cx="1395413" cy="3351213"/>
        </p:xfrm>
        <a:graphic>
          <a:graphicData uri="http://schemas.openxmlformats.org/presentationml/2006/ole">
            <mc:AlternateContent xmlns:mc="http://schemas.openxmlformats.org/markup-compatibility/2006">
              <mc:Choice xmlns:v="urn:schemas-microsoft-com:vml" Requires="v">
                <p:oleObj spid="_x0000_s1315" name="VISIO" r:id="rId11" imgW="1396080" imgH="3350880" progId="Visio.Drawing.5">
                  <p:embed/>
                </p:oleObj>
              </mc:Choice>
              <mc:Fallback>
                <p:oleObj name="VISIO" r:id="rId11" imgW="1396080" imgH="3350880" progId="Visio.Drawing.5">
                  <p:embed/>
                  <p:pic>
                    <p:nvPicPr>
                      <p:cNvPr id="10248" name="Object 1028">
                        <a:extLst>
                          <a:ext uri="{FF2B5EF4-FFF2-40B4-BE49-F238E27FC236}">
                            <a16:creationId xmlns:a16="http://schemas.microsoft.com/office/drawing/2014/main" id="{E36C1EB8-07E5-493C-A424-856AD2CCB1B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67600" y="2089076"/>
                        <a:ext cx="1395413" cy="335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249" name="Group 11">
            <a:extLst>
              <a:ext uri="{FF2B5EF4-FFF2-40B4-BE49-F238E27FC236}">
                <a16:creationId xmlns:a16="http://schemas.microsoft.com/office/drawing/2014/main" id="{B4FA7BE7-B501-4463-A50A-56D142D073DA}"/>
              </a:ext>
            </a:extLst>
          </p:cNvPr>
          <p:cNvGrpSpPr>
            <a:grpSpLocks/>
          </p:cNvGrpSpPr>
          <p:nvPr/>
        </p:nvGrpSpPr>
        <p:grpSpPr bwMode="auto">
          <a:xfrm>
            <a:off x="2819400" y="2089076"/>
            <a:ext cx="5867400" cy="3243263"/>
            <a:chOff x="1824" y="1392"/>
            <a:chExt cx="3696" cy="2043"/>
          </a:xfrm>
        </p:grpSpPr>
        <p:grpSp>
          <p:nvGrpSpPr>
            <p:cNvPr id="10250" name="Group 12">
              <a:extLst>
                <a:ext uri="{FF2B5EF4-FFF2-40B4-BE49-F238E27FC236}">
                  <a16:creationId xmlns:a16="http://schemas.microsoft.com/office/drawing/2014/main" id="{FE0C72A9-1326-4DEA-91E3-049154C61E79}"/>
                </a:ext>
              </a:extLst>
            </p:cNvPr>
            <p:cNvGrpSpPr>
              <a:grpSpLocks/>
            </p:cNvGrpSpPr>
            <p:nvPr/>
          </p:nvGrpSpPr>
          <p:grpSpPr bwMode="auto">
            <a:xfrm>
              <a:off x="1824" y="1392"/>
              <a:ext cx="3696" cy="363"/>
              <a:chOff x="1824" y="1392"/>
              <a:chExt cx="3696" cy="363"/>
            </a:xfrm>
          </p:grpSpPr>
          <p:sp>
            <p:nvSpPr>
              <p:cNvPr id="10253" name="AutoShape 13">
                <a:extLst>
                  <a:ext uri="{FF2B5EF4-FFF2-40B4-BE49-F238E27FC236}">
                    <a16:creationId xmlns:a16="http://schemas.microsoft.com/office/drawing/2014/main" id="{BF747D46-5B3C-41F2-9F47-B667070D861A}"/>
                  </a:ext>
                </a:extLst>
              </p:cNvPr>
              <p:cNvSpPr>
                <a:spLocks noChangeArrowheads="1"/>
              </p:cNvSpPr>
              <p:nvPr/>
            </p:nvSpPr>
            <p:spPr bwMode="auto">
              <a:xfrm rot="-891405">
                <a:off x="1824" y="1392"/>
                <a:ext cx="3696" cy="363"/>
              </a:xfrm>
              <a:prstGeom prst="leftRightArrow">
                <a:avLst>
                  <a:gd name="adj1" fmla="val 50000"/>
                  <a:gd name="adj2" fmla="val 203636"/>
                </a:avLst>
              </a:prstGeom>
              <a:solidFill>
                <a:srgbClr val="FF6600"/>
              </a:solidFill>
              <a:ln w="38100">
                <a:solidFill>
                  <a:schemeClr val="tx1"/>
                </a:solidFill>
                <a:miter lim="800000"/>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10254" name="Text Box 14">
                <a:extLst>
                  <a:ext uri="{FF2B5EF4-FFF2-40B4-BE49-F238E27FC236}">
                    <a16:creationId xmlns:a16="http://schemas.microsoft.com/office/drawing/2014/main" id="{F44495A0-E67C-4994-8953-B8D92D28EBDD}"/>
                  </a:ext>
                </a:extLst>
              </p:cNvPr>
              <p:cNvSpPr txBox="1">
                <a:spLocks noChangeArrowheads="1"/>
              </p:cNvSpPr>
              <p:nvPr/>
            </p:nvSpPr>
            <p:spPr bwMode="auto">
              <a:xfrm rot="-891405">
                <a:off x="2565" y="1507"/>
                <a:ext cx="2174" cy="125"/>
              </a:xfrm>
              <a:prstGeom prst="rect">
                <a:avLst/>
              </a:prstGeom>
              <a:solidFill>
                <a:srgbClr val="FF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spcBef>
                    <a:spcPct val="50000"/>
                  </a:spcBef>
                  <a:buClrTx/>
                  <a:buFontTx/>
                  <a:buNone/>
                </a:pPr>
                <a:r>
                  <a:rPr lang="en-US" altLang="en-US" sz="1300" b="1">
                    <a:latin typeface="Arial" panose="020B0604020202020204" pitchFamily="34" charset="0"/>
                  </a:rPr>
                  <a:t>Flow of Information</a:t>
                </a:r>
                <a:endParaRPr lang="en-US" altLang="en-US" sz="1500">
                  <a:latin typeface="Arial" panose="020B0604020202020204" pitchFamily="34" charset="0"/>
                </a:endParaRPr>
              </a:p>
            </p:txBody>
          </p:sp>
        </p:grpSp>
        <p:sp>
          <p:nvSpPr>
            <p:cNvPr id="10251" name="AutoShape 15">
              <a:extLst>
                <a:ext uri="{FF2B5EF4-FFF2-40B4-BE49-F238E27FC236}">
                  <a16:creationId xmlns:a16="http://schemas.microsoft.com/office/drawing/2014/main" id="{43CB92DD-7CA1-422E-A0EE-44821502EBF5}"/>
                </a:ext>
              </a:extLst>
            </p:cNvPr>
            <p:cNvSpPr>
              <a:spLocks noChangeArrowheads="1"/>
            </p:cNvSpPr>
            <p:nvPr/>
          </p:nvSpPr>
          <p:spPr bwMode="auto">
            <a:xfrm rot="923642">
              <a:off x="1824" y="3072"/>
              <a:ext cx="3696" cy="363"/>
            </a:xfrm>
            <a:prstGeom prst="leftRightArrow">
              <a:avLst>
                <a:gd name="adj1" fmla="val 50000"/>
                <a:gd name="adj2" fmla="val 203636"/>
              </a:avLst>
            </a:prstGeom>
            <a:solidFill>
              <a:srgbClr val="FF6600"/>
            </a:solidFill>
            <a:ln w="38100">
              <a:solidFill>
                <a:schemeClr val="tx1"/>
              </a:solidFill>
              <a:miter lim="800000"/>
              <a:headEnd/>
              <a:tailEnd/>
            </a:ln>
          </p:spPr>
          <p:txBody>
            <a:bodyPr wrap="none" anchor="ct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endParaRPr lang="en-US" altLang="en-US" sz="1800">
                <a:latin typeface="Arial" panose="020B0604020202020204" pitchFamily="34" charset="0"/>
              </a:endParaRPr>
            </a:p>
          </p:txBody>
        </p:sp>
        <p:sp>
          <p:nvSpPr>
            <p:cNvPr id="10252" name="Text Box 16">
              <a:extLst>
                <a:ext uri="{FF2B5EF4-FFF2-40B4-BE49-F238E27FC236}">
                  <a16:creationId xmlns:a16="http://schemas.microsoft.com/office/drawing/2014/main" id="{8482933A-41C4-4D00-99D7-4F353A1C10E9}"/>
                </a:ext>
              </a:extLst>
            </p:cNvPr>
            <p:cNvSpPr txBox="1">
              <a:spLocks noChangeArrowheads="1"/>
            </p:cNvSpPr>
            <p:nvPr/>
          </p:nvSpPr>
          <p:spPr bwMode="auto">
            <a:xfrm rot="923642">
              <a:off x="2347" y="3176"/>
              <a:ext cx="2599" cy="125"/>
            </a:xfrm>
            <a:prstGeom prst="rect">
              <a:avLst/>
            </a:prstGeom>
            <a:solidFill>
              <a:srgbClr val="FF66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lgn="ctr">
                <a:spcBef>
                  <a:spcPct val="50000"/>
                </a:spcBef>
                <a:buClrTx/>
                <a:buFontTx/>
                <a:buNone/>
              </a:pPr>
              <a:r>
                <a:rPr lang="en-US" altLang="en-US" sz="1300" b="1">
                  <a:latin typeface="Arial" panose="020B0604020202020204" pitchFamily="34" charset="0"/>
                </a:rPr>
                <a:t>Coordination &amp; Control</a:t>
              </a:r>
              <a:endParaRPr lang="en-US" altLang="en-US" sz="1500">
                <a:latin typeface="Arial" panose="020B0604020202020204" pitchFamily="34" charset="0"/>
              </a:endParaRPr>
            </a:p>
          </p:txBody>
        </p:sp>
      </p:grpSp>
      <p:sp>
        <p:nvSpPr>
          <p:cNvPr id="3" name="Rectangle 2">
            <a:extLst>
              <a:ext uri="{FF2B5EF4-FFF2-40B4-BE49-F238E27FC236}">
                <a16:creationId xmlns:a16="http://schemas.microsoft.com/office/drawing/2014/main" id="{115504F6-35BE-4E5C-9643-83F77AC0D492}"/>
              </a:ext>
            </a:extLst>
          </p:cNvPr>
          <p:cNvSpPr/>
          <p:nvPr/>
        </p:nvSpPr>
        <p:spPr>
          <a:xfrm>
            <a:off x="0" y="6488668"/>
            <a:ext cx="495649" cy="369332"/>
          </a:xfrm>
          <a:prstGeom prst="rect">
            <a:avLst/>
          </a:prstGeom>
        </p:spPr>
        <p:txBody>
          <a:bodyPr wrap="none">
            <a:spAutoFit/>
          </a:bodyPr>
          <a:lstStyle/>
          <a:p>
            <a:r>
              <a:rPr lang="en-US" dirty="0">
                <a:cs typeface="Calibri"/>
                <a:sym typeface="Calibri"/>
              </a:rPr>
              <a:t>Jim</a:t>
            </a:r>
            <a:endParaRPr 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D46385BF-FA39-4364-9AE6-3C713E4A369F}"/>
              </a:ext>
            </a:extLst>
          </p:cNvPr>
          <p:cNvSpPr>
            <a:spLocks noGrp="1" noChangeAspect="1" noChangeArrowheads="1"/>
          </p:cNvSpPr>
          <p:nvPr>
            <p:ph type="title"/>
          </p:nvPr>
        </p:nvSpPr>
        <p:spPr>
          <a:xfrm>
            <a:off x="431800" y="818782"/>
            <a:ext cx="8229600" cy="1069975"/>
          </a:xfrm>
        </p:spPr>
        <p:txBody>
          <a:bodyPr/>
          <a:lstStyle/>
          <a:p>
            <a:pPr eaLnBrk="1" hangingPunct="1"/>
            <a:r>
              <a:rPr lang="en-US" altLang="en-US" sz="3400"/>
              <a:t>Management Function Descriptions</a:t>
            </a:r>
          </a:p>
        </p:txBody>
      </p:sp>
      <p:graphicFrame>
        <p:nvGraphicFramePr>
          <p:cNvPr id="8222" name="Group 30">
            <a:extLst>
              <a:ext uri="{FF2B5EF4-FFF2-40B4-BE49-F238E27FC236}">
                <a16:creationId xmlns:a16="http://schemas.microsoft.com/office/drawing/2014/main" id="{4BFDEBAF-C907-495F-A33B-FEA30E71521B}"/>
              </a:ext>
            </a:extLst>
          </p:cNvPr>
          <p:cNvGraphicFramePr>
            <a:graphicFrameLocks noGrp="1"/>
          </p:cNvGraphicFramePr>
          <p:nvPr>
            <p:ph sz="half" idx="4294967295"/>
          </p:nvPr>
        </p:nvGraphicFramePr>
        <p:xfrm>
          <a:off x="457200" y="1547813"/>
          <a:ext cx="8255000" cy="4310883"/>
        </p:xfrm>
        <a:graphic>
          <a:graphicData uri="http://schemas.openxmlformats.org/drawingml/2006/table">
            <a:tbl>
              <a:tblPr/>
              <a:tblGrid>
                <a:gridCol w="19304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3353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cs typeface="Arial" charset="0"/>
                        </a:rPr>
                        <a:t>Function</a:t>
                      </a:r>
                    </a:p>
                  </a:txBody>
                  <a:tcPr marT="45724" marB="45724" horzOverflow="overflow">
                    <a:lnL w="12700" cap="flat" cmpd="sng" algn="ctr">
                      <a:solidFill>
                        <a:srgbClr val="25387D"/>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gradFill rotWithShape="1">
                      <a:gsLst>
                        <a:gs pos="0">
                          <a:srgbClr val="15385C"/>
                        </a:gs>
                        <a:gs pos="50000">
                          <a:srgbClr val="235486"/>
                        </a:gs>
                        <a:gs pos="100000">
                          <a:srgbClr val="2B66A1"/>
                        </a:gs>
                      </a:gsLst>
                      <a:path path="rect">
                        <a:fillToRect l="50000" t="50000" r="50000" b="50000"/>
                      </a:path>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bg1"/>
                          </a:solidFill>
                          <a:effectLst/>
                          <a:latin typeface="Arial" charset="0"/>
                          <a:cs typeface="Arial" charset="0"/>
                        </a:rPr>
                        <a:t>Description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25387D"/>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gradFill rotWithShape="1">
                      <a:gsLst>
                        <a:gs pos="0">
                          <a:srgbClr val="15385C"/>
                        </a:gs>
                        <a:gs pos="50000">
                          <a:srgbClr val="235486"/>
                        </a:gs>
                        <a:gs pos="100000">
                          <a:srgbClr val="2B66A1"/>
                        </a:gs>
                      </a:gsLst>
                      <a:path path="rect">
                        <a:fillToRect l="50000" t="50000" r="50000" b="50000"/>
                      </a:path>
                    </a:gradFill>
                  </a:tcPr>
                </a:tc>
                <a:extLst>
                  <a:ext uri="{0D108BD9-81ED-4DB2-BD59-A6C34878D82A}">
                    <a16:rowId xmlns:a16="http://schemas.microsoft.com/office/drawing/2014/main" val="10000"/>
                  </a:ext>
                </a:extLst>
              </a:tr>
              <a:tr h="82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3366"/>
                          </a:solidFill>
                          <a:effectLst/>
                          <a:latin typeface="Arial" charset="0"/>
                          <a:cs typeface="Arial" charset="0"/>
                        </a:rPr>
                        <a:t>Policy Group/Incident Command</a:t>
                      </a:r>
                    </a:p>
                  </a:txBody>
                  <a:tcPr marT="45724" marB="45724" anchor="ctr" horzOverflow="overflow">
                    <a:lnL w="12700" cap="flat" cmpd="sng" algn="ctr">
                      <a:solidFill>
                        <a:srgbClr val="25387D"/>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E8E8EF"/>
                    </a:solidFill>
                  </a:tcPr>
                </a:tc>
                <a:tc>
                  <a:txBody>
                    <a:bodyPr/>
                    <a:lstStyle/>
                    <a:p>
                      <a:pPr marL="228600" marR="0" lvl="0" indent="-22860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a:ln>
                            <a:noFill/>
                          </a:ln>
                          <a:solidFill>
                            <a:srgbClr val="003366"/>
                          </a:solidFill>
                          <a:effectLst/>
                          <a:latin typeface="Arial" charset="0"/>
                          <a:cs typeface="Arial" charset="0"/>
                        </a:rPr>
                        <a:t>Policy and Mission Guidance </a:t>
                      </a:r>
                    </a:p>
                    <a:p>
                      <a:pPr marL="228600" marR="0" lvl="0" indent="-22860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a:ln>
                            <a:noFill/>
                          </a:ln>
                          <a:solidFill>
                            <a:srgbClr val="003366"/>
                          </a:solidFill>
                          <a:effectLst/>
                          <a:latin typeface="Arial" charset="0"/>
                          <a:cs typeface="Arial" charset="0"/>
                        </a:rPr>
                        <a:t>Establishes incident objectives, strategies, and priorities. </a:t>
                      </a:r>
                    </a:p>
                    <a:p>
                      <a:pPr marL="0" marR="0" lvl="0" indent="0" algn="l" defTabSz="914400" rtl="0" eaLnBrk="0" fontAlgn="base" latinLnBrk="0" hangingPunct="0">
                        <a:lnSpc>
                          <a:spcPct val="100000"/>
                        </a:lnSpc>
                        <a:spcBef>
                          <a:spcPct val="30000"/>
                        </a:spcBef>
                        <a:spcAft>
                          <a:spcPct val="0"/>
                        </a:spcAft>
                        <a:buClrTx/>
                        <a:buSzTx/>
                        <a:buFontTx/>
                        <a:buNone/>
                        <a:tabLst/>
                      </a:pPr>
                      <a:endParaRPr kumimoji="0" lang="en-US" sz="1600" b="1" i="0" u="none" strike="noStrike" cap="none" normalizeH="0" baseline="0" dirty="0">
                        <a:ln>
                          <a:noFill/>
                        </a:ln>
                        <a:solidFill>
                          <a:srgbClr val="003366"/>
                        </a:solidFill>
                        <a:effectLst/>
                        <a:latin typeface="Arial" charset="0"/>
                        <a:cs typeface="Arial" charset="0"/>
                      </a:endParaRPr>
                    </a:p>
                  </a:txBody>
                  <a:tcPr marT="45724" marB="45724" anchor="ctr" horzOverflow="overflow">
                    <a:lnL w="12700" cap="flat" cmpd="sng" algn="ctr">
                      <a:solidFill>
                        <a:srgbClr val="003366"/>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1"/>
                  </a:ext>
                </a:extLst>
              </a:tr>
              <a:tr h="681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3366"/>
                          </a:solidFill>
                          <a:effectLst/>
                          <a:latin typeface="Arial" charset="0"/>
                          <a:cs typeface="Arial" charset="0"/>
                        </a:rPr>
                        <a:t>Operations</a:t>
                      </a:r>
                    </a:p>
                  </a:txBody>
                  <a:tcPr marT="45724" marB="45724" anchor="ctr" horzOverflow="overflow">
                    <a:lnL w="12700" cap="flat" cmpd="sng" algn="ctr">
                      <a:solidFill>
                        <a:srgbClr val="25387D"/>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a:ln>
                            <a:noFill/>
                          </a:ln>
                          <a:solidFill>
                            <a:srgbClr val="003366"/>
                          </a:solidFill>
                          <a:effectLst/>
                          <a:latin typeface="Arial" charset="0"/>
                          <a:cs typeface="Arial" charset="0"/>
                        </a:rPr>
                        <a:t>Determines tactics and resources for achieving objectives.</a:t>
                      </a:r>
                    </a:p>
                    <a:p>
                      <a:pPr marL="228600" marR="0" lvl="0" indent="-22860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a:ln>
                            <a:noFill/>
                          </a:ln>
                          <a:solidFill>
                            <a:srgbClr val="003366"/>
                          </a:solidFill>
                          <a:effectLst/>
                          <a:latin typeface="Arial" charset="0"/>
                          <a:cs typeface="Arial" charset="0"/>
                        </a:rPr>
                        <a:t>Directs the tactical response.</a:t>
                      </a:r>
                    </a:p>
                  </a:txBody>
                  <a:tcPr marT="45724" marB="45724" anchor="ctr" horzOverflow="overflow">
                    <a:lnL w="12700" cap="flat" cmpd="sng" algn="ctr">
                      <a:solidFill>
                        <a:srgbClr val="003366"/>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969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3366"/>
                          </a:solidFill>
                          <a:effectLst/>
                          <a:latin typeface="Arial" charset="0"/>
                          <a:cs typeface="Arial" charset="0"/>
                        </a:rPr>
                        <a:t>Planning</a:t>
                      </a:r>
                    </a:p>
                  </a:txBody>
                  <a:tcPr marT="45724" marB="45724" anchor="ctr" horzOverflow="overflow">
                    <a:lnL w="12700" cap="flat" cmpd="sng" algn="ctr">
                      <a:solidFill>
                        <a:srgbClr val="25387D"/>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E8E8EF"/>
                    </a:solidFill>
                  </a:tcPr>
                </a:tc>
                <a:tc>
                  <a:txBody>
                    <a:bodyPr/>
                    <a:lstStyle/>
                    <a:p>
                      <a:pPr marL="228600" marR="0" lvl="0" indent="-22860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a:ln>
                            <a:noFill/>
                          </a:ln>
                          <a:solidFill>
                            <a:srgbClr val="003366"/>
                          </a:solidFill>
                          <a:effectLst/>
                          <a:latin typeface="Arial" charset="0"/>
                          <a:cs typeface="Arial" charset="0"/>
                        </a:rPr>
                        <a:t>Collects and analyzes information.</a:t>
                      </a:r>
                    </a:p>
                    <a:p>
                      <a:pPr marL="228600" marR="0" lvl="0" indent="-22860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a:ln>
                            <a:noFill/>
                          </a:ln>
                          <a:solidFill>
                            <a:srgbClr val="003366"/>
                          </a:solidFill>
                          <a:effectLst/>
                          <a:latin typeface="Arial" charset="0"/>
                          <a:cs typeface="Arial" charset="0"/>
                        </a:rPr>
                        <a:t>Tracks resources</a:t>
                      </a:r>
                    </a:p>
                    <a:p>
                      <a:pPr marL="228600" marR="0" lvl="0" indent="-22860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a:ln>
                            <a:noFill/>
                          </a:ln>
                          <a:solidFill>
                            <a:srgbClr val="003366"/>
                          </a:solidFill>
                          <a:effectLst/>
                          <a:latin typeface="Arial" charset="0"/>
                          <a:cs typeface="Arial" charset="0"/>
                        </a:rPr>
                        <a:t>Maintains documentation.</a:t>
                      </a:r>
                    </a:p>
                  </a:txBody>
                  <a:tcPr marT="45724" marB="45724" anchor="ctr" horzOverflow="overflow">
                    <a:lnL w="12700" cap="flat" cmpd="sng" algn="ctr">
                      <a:solidFill>
                        <a:srgbClr val="003366"/>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3"/>
                  </a:ext>
                </a:extLst>
              </a:tr>
              <a:tr h="5302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3366"/>
                          </a:solidFill>
                          <a:effectLst/>
                          <a:latin typeface="Arial" charset="0"/>
                          <a:cs typeface="Arial" charset="0"/>
                        </a:rPr>
                        <a:t>Logistics</a:t>
                      </a:r>
                    </a:p>
                  </a:txBody>
                  <a:tcPr marT="45724" marB="45724" anchor="ctr" horzOverflow="overflow">
                    <a:lnL w="12700" cap="flat" cmpd="sng" algn="ctr">
                      <a:solidFill>
                        <a:srgbClr val="25387D"/>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tc>
                  <a:txBody>
                    <a:bodyPr/>
                    <a:lstStyle/>
                    <a:p>
                      <a:pPr marL="228600" marR="0" lvl="0" indent="-22860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a:ln>
                            <a:noFill/>
                          </a:ln>
                          <a:solidFill>
                            <a:srgbClr val="003366"/>
                          </a:solidFill>
                          <a:effectLst/>
                          <a:latin typeface="Arial" charset="0"/>
                          <a:cs typeface="Arial" charset="0"/>
                        </a:rPr>
                        <a:t>Provides resources and needed services.</a:t>
                      </a:r>
                    </a:p>
                  </a:txBody>
                  <a:tcPr marT="45724" marB="45724" anchor="ctr" horzOverflow="overflow">
                    <a:lnL w="12700" cap="flat" cmpd="sng" algn="ctr">
                      <a:solidFill>
                        <a:srgbClr val="003366"/>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825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3366"/>
                          </a:solidFill>
                          <a:effectLst/>
                          <a:latin typeface="Arial" charset="0"/>
                          <a:cs typeface="Arial" charset="0"/>
                        </a:rPr>
                        <a:t>Finance</a:t>
                      </a:r>
                    </a:p>
                  </a:txBody>
                  <a:tcPr marT="45724" marB="45724" anchor="ctr" horzOverflow="overflow">
                    <a:lnL w="12700" cap="flat" cmpd="sng" algn="ctr">
                      <a:solidFill>
                        <a:srgbClr val="25387D"/>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solidFill>
                      <a:srgbClr val="E8E8EF"/>
                    </a:solidFill>
                  </a:tcPr>
                </a:tc>
                <a:tc>
                  <a:txBody>
                    <a:bodyPr/>
                    <a:lstStyle/>
                    <a:p>
                      <a:pPr marL="228600" marR="0" lvl="0" indent="-22860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a:ln>
                            <a:noFill/>
                          </a:ln>
                          <a:solidFill>
                            <a:srgbClr val="003366"/>
                          </a:solidFill>
                          <a:effectLst/>
                          <a:latin typeface="Arial" charset="0"/>
                          <a:cs typeface="Arial" charset="0"/>
                        </a:rPr>
                        <a:t>Accounts for expenditures, claims, and compensation.</a:t>
                      </a:r>
                    </a:p>
                    <a:p>
                      <a:pPr marL="228600" marR="0" lvl="0" indent="-228600" algn="l" defTabSz="914400" rtl="0" eaLnBrk="0" fontAlgn="base" latinLnBrk="0" hangingPunct="0">
                        <a:lnSpc>
                          <a:spcPct val="100000"/>
                        </a:lnSpc>
                        <a:spcBef>
                          <a:spcPct val="30000"/>
                        </a:spcBef>
                        <a:spcAft>
                          <a:spcPct val="0"/>
                        </a:spcAft>
                        <a:buClrTx/>
                        <a:buSzTx/>
                        <a:buFontTx/>
                        <a:buChar char="•"/>
                        <a:tabLst/>
                      </a:pPr>
                      <a:r>
                        <a:rPr kumimoji="0" lang="en-US" sz="1600" b="1" i="0" u="none" strike="noStrike" cap="none" normalizeH="0" baseline="0" dirty="0">
                          <a:ln>
                            <a:noFill/>
                          </a:ln>
                          <a:solidFill>
                            <a:srgbClr val="003366"/>
                          </a:solidFill>
                          <a:effectLst/>
                          <a:latin typeface="Arial" charset="0"/>
                          <a:cs typeface="Arial" charset="0"/>
                        </a:rPr>
                        <a:t>Procures needed resources.</a:t>
                      </a:r>
                    </a:p>
                  </a:txBody>
                  <a:tcPr marT="45724" marB="45724" anchor="ctr" horzOverflow="overflow">
                    <a:lnL w="12700" cap="flat" cmpd="sng" algn="ctr">
                      <a:solidFill>
                        <a:srgbClr val="003366"/>
                      </a:solidFill>
                      <a:prstDash val="solid"/>
                      <a:round/>
                      <a:headEnd type="none" w="med" len="med"/>
                      <a:tailEnd type="none" w="med" len="med"/>
                    </a:lnL>
                    <a:lnR w="12700" cap="flat" cmpd="sng" algn="ctr">
                      <a:solidFill>
                        <a:srgbClr val="25387D"/>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25387D"/>
                      </a:solidFill>
                      <a:prstDash val="solid"/>
                      <a:round/>
                      <a:headEnd type="none" w="med" len="med"/>
                      <a:tailEnd type="none" w="med" len="med"/>
                    </a:lnB>
                    <a:lnTlToBr>
                      <a:noFill/>
                    </a:lnTlToBr>
                    <a:lnBlToTr>
                      <a:noFill/>
                    </a:lnBlToTr>
                    <a:solidFill>
                      <a:srgbClr val="E8E8EF"/>
                    </a:solidFill>
                  </a:tcPr>
                </a:tc>
                <a:extLst>
                  <a:ext uri="{0D108BD9-81ED-4DB2-BD59-A6C34878D82A}">
                    <a16:rowId xmlns:a16="http://schemas.microsoft.com/office/drawing/2014/main" val="10005"/>
                  </a:ext>
                </a:extLst>
              </a:tr>
            </a:tbl>
          </a:graphicData>
        </a:graphic>
      </p:graphicFrame>
      <p:sp>
        <p:nvSpPr>
          <p:cNvPr id="35867" name="Rectangle 3">
            <a:extLst>
              <a:ext uri="{FF2B5EF4-FFF2-40B4-BE49-F238E27FC236}">
                <a16:creationId xmlns:a16="http://schemas.microsoft.com/office/drawing/2014/main" id="{C4AB5D32-2B5C-4808-B241-A3566F64075E}"/>
              </a:ext>
            </a:extLst>
          </p:cNvPr>
          <p:cNvSpPr>
            <a:spLocks noChangeArrowheads="1"/>
          </p:cNvSpPr>
          <p:nvPr/>
        </p:nvSpPr>
        <p:spPr bwMode="auto">
          <a:xfrm>
            <a:off x="457200" y="234582"/>
            <a:ext cx="556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eaLnBrk="1" hangingPunct="1">
              <a:spcBef>
                <a:spcPct val="0"/>
              </a:spcBef>
              <a:buClrTx/>
              <a:buFontTx/>
              <a:buNone/>
            </a:pPr>
            <a:r>
              <a:rPr lang="en-US" altLang="en-US" sz="3200" dirty="0">
                <a:latin typeface="Arial" panose="020B0604020202020204" pitchFamily="34" charset="0"/>
              </a:rPr>
              <a:t>EOC Section Functions</a:t>
            </a:r>
          </a:p>
        </p:txBody>
      </p:sp>
      <p:sp>
        <p:nvSpPr>
          <p:cNvPr id="2" name="Rectangle 1">
            <a:extLst>
              <a:ext uri="{FF2B5EF4-FFF2-40B4-BE49-F238E27FC236}">
                <a16:creationId xmlns:a16="http://schemas.microsoft.com/office/drawing/2014/main" id="{8C826739-ECBA-46DC-B230-480572627F88}"/>
              </a:ext>
            </a:extLst>
          </p:cNvPr>
          <p:cNvSpPr/>
          <p:nvPr/>
        </p:nvSpPr>
        <p:spPr>
          <a:xfrm>
            <a:off x="81784" y="6490072"/>
            <a:ext cx="495649" cy="369332"/>
          </a:xfrm>
          <a:prstGeom prst="rect">
            <a:avLst/>
          </a:prstGeom>
        </p:spPr>
        <p:txBody>
          <a:bodyPr wrap="none">
            <a:spAutoFit/>
          </a:bodyPr>
          <a:lstStyle/>
          <a:p>
            <a:r>
              <a:rPr lang="en-US" dirty="0">
                <a:cs typeface="Calibri"/>
                <a:sym typeface="Calibri"/>
              </a:rPr>
              <a:t>Jim</a:t>
            </a:r>
            <a:endParaRPr lang="en-U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F408D-FA70-4962-917F-6E36C8D64A0E}"/>
              </a:ext>
            </a:extLst>
          </p:cNvPr>
          <p:cNvSpPr>
            <a:spLocks noGrp="1"/>
          </p:cNvSpPr>
          <p:nvPr>
            <p:ph type="title"/>
          </p:nvPr>
        </p:nvSpPr>
        <p:spPr/>
        <p:txBody>
          <a:bodyPr/>
          <a:lstStyle/>
          <a:p>
            <a:r>
              <a:rPr lang="en-US" dirty="0"/>
              <a:t>Exercise Guidelines: </a:t>
            </a:r>
          </a:p>
        </p:txBody>
      </p:sp>
      <p:sp>
        <p:nvSpPr>
          <p:cNvPr id="3" name="Content Placeholder 2">
            <a:extLst>
              <a:ext uri="{FF2B5EF4-FFF2-40B4-BE49-F238E27FC236}">
                <a16:creationId xmlns:a16="http://schemas.microsoft.com/office/drawing/2014/main" id="{55C0DE35-4229-4369-9AEA-0FD1C942513A}"/>
              </a:ext>
            </a:extLst>
          </p:cNvPr>
          <p:cNvSpPr>
            <a:spLocks noGrp="1"/>
          </p:cNvSpPr>
          <p:nvPr>
            <p:ph idx="1"/>
          </p:nvPr>
        </p:nvSpPr>
        <p:spPr>
          <a:xfrm>
            <a:off x="562042" y="1357792"/>
            <a:ext cx="7995802" cy="4351338"/>
          </a:xfrm>
        </p:spPr>
        <p:txBody>
          <a:bodyPr>
            <a:normAutofit fontScale="92500" lnSpcReduction="10000"/>
          </a:bodyPr>
          <a:lstStyle/>
          <a:p>
            <a:pPr lvl="0">
              <a:lnSpc>
                <a:spcPct val="120000"/>
              </a:lnSpc>
              <a:spcBef>
                <a:spcPts val="0"/>
              </a:spcBef>
              <a:buSzPct val="100000"/>
              <a:buFont typeface="Noto Sans Symbols"/>
              <a:buChar char="▪"/>
            </a:pPr>
            <a:r>
              <a:rPr lang="en-US" dirty="0"/>
              <a:t>This exercise will be held in an open, low-stress, no-fault environment. Varying viewpoints, even disagreements, are expected.  </a:t>
            </a:r>
          </a:p>
          <a:p>
            <a:pPr lvl="0">
              <a:lnSpc>
                <a:spcPct val="110000"/>
              </a:lnSpc>
              <a:buSzPct val="100000"/>
              <a:buFont typeface="Noto Sans Symbols"/>
              <a:buChar char="▪"/>
            </a:pPr>
            <a:r>
              <a:rPr lang="en-US" dirty="0"/>
              <a:t>Respond to the scenario using your knowledge of current plans and capabilities (i.e., you may use only existing assets) and insights derived from your experience and training.  </a:t>
            </a:r>
          </a:p>
          <a:p>
            <a:pPr lvl="0">
              <a:lnSpc>
                <a:spcPct val="120000"/>
              </a:lnSpc>
              <a:buSzPct val="100000"/>
              <a:buFont typeface="Noto Sans Symbols"/>
              <a:buChar char="▪"/>
            </a:pPr>
            <a:r>
              <a:rPr lang="en-US" dirty="0"/>
              <a:t>Decisions are not precedent setting and may not reflect your final position on a given issue. This exercise is an opportunity to discuss and present multiple options and possible solutions. </a:t>
            </a:r>
          </a:p>
          <a:p>
            <a:pPr lvl="0">
              <a:lnSpc>
                <a:spcPct val="120000"/>
              </a:lnSpc>
              <a:buSzPct val="100000"/>
              <a:buFont typeface="Noto Sans Symbols"/>
              <a:buChar char="▪"/>
            </a:pPr>
            <a:r>
              <a:rPr lang="en-US" dirty="0"/>
              <a:t>Issue identification is not as valuable as suggestions and recommended actions that could improve our response efforts. Problem-solving efforts should be the focus. </a:t>
            </a:r>
          </a:p>
          <a:p>
            <a:endParaRPr lang="en-US" dirty="0"/>
          </a:p>
        </p:txBody>
      </p:sp>
      <p:sp>
        <p:nvSpPr>
          <p:cNvPr id="4" name="Rectangle 3">
            <a:extLst>
              <a:ext uri="{FF2B5EF4-FFF2-40B4-BE49-F238E27FC236}">
                <a16:creationId xmlns:a16="http://schemas.microsoft.com/office/drawing/2014/main" id="{F0C8FF85-61E1-4B72-8EE7-76A8790DA742}"/>
              </a:ext>
            </a:extLst>
          </p:cNvPr>
          <p:cNvSpPr/>
          <p:nvPr/>
        </p:nvSpPr>
        <p:spPr>
          <a:xfrm>
            <a:off x="0" y="6492874"/>
            <a:ext cx="495649" cy="369332"/>
          </a:xfrm>
          <a:prstGeom prst="rect">
            <a:avLst/>
          </a:prstGeom>
        </p:spPr>
        <p:txBody>
          <a:bodyPr wrap="none">
            <a:spAutoFit/>
          </a:bodyPr>
          <a:lstStyle/>
          <a:p>
            <a:r>
              <a:rPr lang="en-US" dirty="0">
                <a:cs typeface="Calibri"/>
                <a:sym typeface="Calibri"/>
              </a:rPr>
              <a:t>Jim</a:t>
            </a:r>
            <a:endParaRPr lang="en-US" dirty="0"/>
          </a:p>
        </p:txBody>
      </p:sp>
    </p:spTree>
    <p:extLst>
      <p:ext uri="{BB962C8B-B14F-4D97-AF65-F5344CB8AC3E}">
        <p14:creationId xmlns:p14="http://schemas.microsoft.com/office/powerpoint/2010/main" val="1731252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E4A03-758D-483C-A106-6724680C3401}"/>
              </a:ext>
            </a:extLst>
          </p:cNvPr>
          <p:cNvSpPr>
            <a:spLocks noGrp="1"/>
          </p:cNvSpPr>
          <p:nvPr>
            <p:ph type="title"/>
          </p:nvPr>
        </p:nvSpPr>
        <p:spPr/>
        <p:txBody>
          <a:bodyPr/>
          <a:lstStyle/>
          <a:p>
            <a:r>
              <a:rPr lang="en-US" dirty="0"/>
              <a:t>Scenario - Initial Impact </a:t>
            </a:r>
          </a:p>
        </p:txBody>
      </p:sp>
      <p:sp>
        <p:nvSpPr>
          <p:cNvPr id="3" name="Content Placeholder 2">
            <a:extLst>
              <a:ext uri="{FF2B5EF4-FFF2-40B4-BE49-F238E27FC236}">
                <a16:creationId xmlns:a16="http://schemas.microsoft.com/office/drawing/2014/main" id="{4DAC2892-F57F-4D59-B177-A220AE50D666}"/>
              </a:ext>
            </a:extLst>
          </p:cNvPr>
          <p:cNvSpPr>
            <a:spLocks noGrp="1"/>
          </p:cNvSpPr>
          <p:nvPr>
            <p:ph idx="1"/>
          </p:nvPr>
        </p:nvSpPr>
        <p:spPr>
          <a:xfrm>
            <a:off x="562042" y="1032354"/>
            <a:ext cx="7995802" cy="4351338"/>
          </a:xfrm>
        </p:spPr>
        <p:txBody>
          <a:bodyPr/>
          <a:lstStyle/>
          <a:p>
            <a:r>
              <a:rPr lang="en-US" dirty="0"/>
              <a:t>On December 7 an earthquake, occurred at 0800 with its epicenter beneath the Santa Barbara Channel. The magnitude of the earthquake was estimated at ML 5.7 according to the Southern California Seismic Network.  </a:t>
            </a:r>
          </a:p>
          <a:p>
            <a:r>
              <a:rPr lang="en-US" dirty="0"/>
              <a:t>Epicenter:</a:t>
            </a:r>
            <a:r>
              <a:rPr lang="en-US" b="1" dirty="0"/>
              <a:t> </a:t>
            </a:r>
            <a:r>
              <a:rPr lang="en-US" dirty="0"/>
              <a:t>34°11′N 118°15′W﻿ / ﻿34.18°N 118.25°W</a:t>
            </a:r>
          </a:p>
          <a:p>
            <a:endParaRPr lang="en-US" dirty="0"/>
          </a:p>
        </p:txBody>
      </p:sp>
      <p:sp>
        <p:nvSpPr>
          <p:cNvPr id="6" name="Rectangle 5">
            <a:extLst>
              <a:ext uri="{FF2B5EF4-FFF2-40B4-BE49-F238E27FC236}">
                <a16:creationId xmlns:a16="http://schemas.microsoft.com/office/drawing/2014/main" id="{9F66959D-07C8-4487-88FD-1D21A23A6537}"/>
              </a:ext>
            </a:extLst>
          </p:cNvPr>
          <p:cNvSpPr/>
          <p:nvPr/>
        </p:nvSpPr>
        <p:spPr>
          <a:xfrm>
            <a:off x="0" y="6502103"/>
            <a:ext cx="495649" cy="369332"/>
          </a:xfrm>
          <a:prstGeom prst="rect">
            <a:avLst/>
          </a:prstGeom>
        </p:spPr>
        <p:txBody>
          <a:bodyPr wrap="none">
            <a:spAutoFit/>
          </a:bodyPr>
          <a:lstStyle/>
          <a:p>
            <a:r>
              <a:rPr lang="en-US" dirty="0">
                <a:cs typeface="Calibri"/>
                <a:sym typeface="Calibri"/>
              </a:rPr>
              <a:t>Jim</a:t>
            </a:r>
            <a:endParaRPr lang="en-US" dirty="0"/>
          </a:p>
        </p:txBody>
      </p:sp>
      <p:pic>
        <p:nvPicPr>
          <p:cNvPr id="1026" name="Picture 2" descr="1978_map">
            <a:extLst>
              <a:ext uri="{FF2B5EF4-FFF2-40B4-BE49-F238E27FC236}">
                <a16:creationId xmlns:a16="http://schemas.microsoft.com/office/drawing/2014/main" id="{56E76084-088D-4DB3-9571-0BD8B92D3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15" y="2775098"/>
            <a:ext cx="4893511" cy="3579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86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5595A-05DF-4094-BFD3-73BBB6904BA1}"/>
              </a:ext>
            </a:extLst>
          </p:cNvPr>
          <p:cNvSpPr>
            <a:spLocks noGrp="1"/>
          </p:cNvSpPr>
          <p:nvPr>
            <p:ph type="title"/>
          </p:nvPr>
        </p:nvSpPr>
        <p:spPr>
          <a:xfrm>
            <a:off x="394852" y="365126"/>
            <a:ext cx="8330183" cy="1421928"/>
          </a:xfrm>
        </p:spPr>
        <p:txBody>
          <a:bodyPr/>
          <a:lstStyle/>
          <a:p>
            <a:r>
              <a:rPr lang="en-US" sz="2400" b="0" dirty="0"/>
              <a:t>Seismogram recorded on campus during the  earthquake. The seismogram shows the acceleration of the ground during the earthquake as a percentage of gravity</a:t>
            </a:r>
            <a:endParaRPr lang="en-US" sz="2400" dirty="0"/>
          </a:p>
        </p:txBody>
      </p:sp>
      <p:pic>
        <p:nvPicPr>
          <p:cNvPr id="1026" name="Picture 2" descr="https://projects.eri.ucsb.edu/sb_eqs/images/ucsb4.jpg">
            <a:extLst>
              <a:ext uri="{FF2B5EF4-FFF2-40B4-BE49-F238E27FC236}">
                <a16:creationId xmlns:a16="http://schemas.microsoft.com/office/drawing/2014/main" id="{40DFBB44-3FB9-4FE2-9E6C-E20521F14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9790" y="2115436"/>
            <a:ext cx="5000625" cy="39243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409A214-0BBC-4AA7-AA32-43880E4E36C7}"/>
              </a:ext>
            </a:extLst>
          </p:cNvPr>
          <p:cNvSpPr/>
          <p:nvPr/>
        </p:nvSpPr>
        <p:spPr>
          <a:xfrm>
            <a:off x="0" y="6492874"/>
            <a:ext cx="495649" cy="369332"/>
          </a:xfrm>
          <a:prstGeom prst="rect">
            <a:avLst/>
          </a:prstGeom>
        </p:spPr>
        <p:txBody>
          <a:bodyPr wrap="none">
            <a:spAutoFit/>
          </a:bodyPr>
          <a:lstStyle/>
          <a:p>
            <a:r>
              <a:rPr lang="en-US" dirty="0">
                <a:cs typeface="Calibri"/>
                <a:sym typeface="Calibri"/>
              </a:rPr>
              <a:t>Jim</a:t>
            </a:r>
            <a:endParaRPr lang="en-US" dirty="0"/>
          </a:p>
        </p:txBody>
      </p:sp>
    </p:spTree>
    <p:extLst>
      <p:ext uri="{BB962C8B-B14F-4D97-AF65-F5344CB8AC3E}">
        <p14:creationId xmlns:p14="http://schemas.microsoft.com/office/powerpoint/2010/main" val="571533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222E3-A47E-490C-8051-85F951A2DE0C}"/>
              </a:ext>
            </a:extLst>
          </p:cNvPr>
          <p:cNvSpPr>
            <a:spLocks noGrp="1"/>
          </p:cNvSpPr>
          <p:nvPr>
            <p:ph type="title"/>
          </p:nvPr>
        </p:nvSpPr>
        <p:spPr/>
        <p:txBody>
          <a:bodyPr/>
          <a:lstStyle/>
          <a:p>
            <a:r>
              <a:rPr lang="en-US" dirty="0"/>
              <a:t>Situation Briefing </a:t>
            </a:r>
          </a:p>
        </p:txBody>
      </p:sp>
      <p:sp>
        <p:nvSpPr>
          <p:cNvPr id="4" name="Content Placeholder 3">
            <a:extLst>
              <a:ext uri="{FF2B5EF4-FFF2-40B4-BE49-F238E27FC236}">
                <a16:creationId xmlns:a16="http://schemas.microsoft.com/office/drawing/2014/main" id="{C910A0F4-ED51-4070-9090-EC7C156EC10D}"/>
              </a:ext>
            </a:extLst>
          </p:cNvPr>
          <p:cNvSpPr>
            <a:spLocks noGrp="1"/>
          </p:cNvSpPr>
          <p:nvPr>
            <p:ph sz="half" idx="1"/>
          </p:nvPr>
        </p:nvSpPr>
        <p:spPr>
          <a:xfrm>
            <a:off x="637919" y="1253331"/>
            <a:ext cx="3924300" cy="4351338"/>
          </a:xfrm>
        </p:spPr>
        <p:txBody>
          <a:bodyPr>
            <a:normAutofit fontScale="85000" lnSpcReduction="20000"/>
          </a:bodyPr>
          <a:lstStyle/>
          <a:p>
            <a:r>
              <a:rPr lang="en-US" dirty="0"/>
              <a:t>Lift station currently inoperable </a:t>
            </a:r>
          </a:p>
          <a:p>
            <a:r>
              <a:rPr lang="en-US" dirty="0"/>
              <a:t>Power to campus operable</a:t>
            </a:r>
          </a:p>
          <a:p>
            <a:r>
              <a:rPr lang="en-US" dirty="0"/>
              <a:t>Approximately 30,000 books at the library were thrown to the floor.</a:t>
            </a:r>
          </a:p>
          <a:p>
            <a:r>
              <a:rPr lang="en-US" dirty="0"/>
              <a:t>Damage to Highway 217 (freeway closed both directions)</a:t>
            </a:r>
          </a:p>
          <a:p>
            <a:r>
              <a:rPr lang="en-US" dirty="0"/>
              <a:t>Los Carneros Rd Closed due to water main break</a:t>
            </a:r>
          </a:p>
          <a:p>
            <a:r>
              <a:rPr lang="en-US" dirty="0"/>
              <a:t>Numerous reports of damage to campus buildings including light fixtures, ceilings, plaster, and instruments and supplies in some labs</a:t>
            </a:r>
          </a:p>
          <a:p>
            <a:r>
              <a:rPr lang="en-US" dirty="0"/>
              <a:t>USGS </a:t>
            </a:r>
            <a:r>
              <a:rPr lang="en-US" dirty="0" err="1"/>
              <a:t>ShakesCast</a:t>
            </a:r>
            <a:r>
              <a:rPr lang="en-US" dirty="0"/>
              <a:t> systems sends out report to EOC/SAP members identifying 14 potential campus priorities, including </a:t>
            </a:r>
            <a:r>
              <a:rPr lang="en-US" dirty="0" err="1"/>
              <a:t>Storke</a:t>
            </a:r>
            <a:r>
              <a:rPr lang="en-US" dirty="0"/>
              <a:t> Tower, San Miguel, San Nicholas, Chemistry and South Hall Tower </a:t>
            </a:r>
          </a:p>
          <a:p>
            <a:endParaRPr lang="en-US" dirty="0"/>
          </a:p>
        </p:txBody>
      </p:sp>
      <p:sp>
        <p:nvSpPr>
          <p:cNvPr id="5" name="Content Placeholder 4">
            <a:extLst>
              <a:ext uri="{FF2B5EF4-FFF2-40B4-BE49-F238E27FC236}">
                <a16:creationId xmlns:a16="http://schemas.microsoft.com/office/drawing/2014/main" id="{D6713D85-B474-4CFD-8870-A33FBF2FBCD7}"/>
              </a:ext>
            </a:extLst>
          </p:cNvPr>
          <p:cNvSpPr>
            <a:spLocks noGrp="1"/>
          </p:cNvSpPr>
          <p:nvPr>
            <p:ph sz="half" idx="2"/>
          </p:nvPr>
        </p:nvSpPr>
        <p:spPr>
          <a:xfrm>
            <a:off x="4572000" y="1439678"/>
            <a:ext cx="3919102" cy="4351338"/>
          </a:xfrm>
        </p:spPr>
        <p:txBody>
          <a:bodyPr>
            <a:normAutofit fontScale="85000" lnSpcReduction="20000"/>
          </a:bodyPr>
          <a:lstStyle/>
          <a:p>
            <a:r>
              <a:rPr lang="en-US" dirty="0"/>
              <a:t>Campus Buildings have been evacuated</a:t>
            </a:r>
          </a:p>
          <a:p>
            <a:r>
              <a:rPr lang="en-US" dirty="0"/>
              <a:t>No fires reported</a:t>
            </a:r>
          </a:p>
          <a:p>
            <a:r>
              <a:rPr lang="en-US" dirty="0"/>
              <a:t>Isla Vista and Goleta reporting damage</a:t>
            </a:r>
          </a:p>
          <a:p>
            <a:r>
              <a:rPr lang="en-US" dirty="0"/>
              <a:t>Campus dispatch overwhelmed</a:t>
            </a:r>
          </a:p>
          <a:p>
            <a:r>
              <a:rPr lang="en-US" dirty="0"/>
              <a:t>Significant land slide reported at East Bluffs </a:t>
            </a:r>
          </a:p>
          <a:p>
            <a:r>
              <a:rPr lang="en-US" dirty="0"/>
              <a:t>Communications operable and internet access available but for the issues noted on next slide</a:t>
            </a:r>
          </a:p>
          <a:p>
            <a:r>
              <a:rPr lang="en-US" dirty="0"/>
              <a:t>UC Mutual Aid was requested and UCLA Emergency Manager is at the SBC OEM EOC. </a:t>
            </a:r>
          </a:p>
          <a:p>
            <a:endParaRPr lang="en-US" dirty="0"/>
          </a:p>
          <a:p>
            <a:endParaRPr lang="en-US" dirty="0"/>
          </a:p>
          <a:p>
            <a:endParaRPr lang="en-US" dirty="0"/>
          </a:p>
          <a:p>
            <a:endParaRPr lang="en-US" dirty="0"/>
          </a:p>
        </p:txBody>
      </p:sp>
      <p:sp>
        <p:nvSpPr>
          <p:cNvPr id="3" name="Rectangle 2">
            <a:extLst>
              <a:ext uri="{FF2B5EF4-FFF2-40B4-BE49-F238E27FC236}">
                <a16:creationId xmlns:a16="http://schemas.microsoft.com/office/drawing/2014/main" id="{32BFF307-198D-47DE-BD21-9AC0F3EB3B48}"/>
              </a:ext>
            </a:extLst>
          </p:cNvPr>
          <p:cNvSpPr/>
          <p:nvPr/>
        </p:nvSpPr>
        <p:spPr>
          <a:xfrm>
            <a:off x="0" y="6497897"/>
            <a:ext cx="1373902" cy="369332"/>
          </a:xfrm>
          <a:prstGeom prst="rect">
            <a:avLst/>
          </a:prstGeom>
        </p:spPr>
        <p:txBody>
          <a:bodyPr wrap="none">
            <a:spAutoFit/>
          </a:bodyPr>
          <a:lstStyle/>
          <a:p>
            <a:r>
              <a:rPr lang="en-US" dirty="0">
                <a:cs typeface="Calibri"/>
                <a:sym typeface="Calibri"/>
              </a:rPr>
              <a:t>Jim/Chris/Ed</a:t>
            </a:r>
            <a:endParaRPr lang="en-US" dirty="0"/>
          </a:p>
        </p:txBody>
      </p:sp>
    </p:spTree>
    <p:extLst>
      <p:ext uri="{BB962C8B-B14F-4D97-AF65-F5344CB8AC3E}">
        <p14:creationId xmlns:p14="http://schemas.microsoft.com/office/powerpoint/2010/main" val="963565652"/>
      </p:ext>
    </p:extLst>
  </p:cSld>
  <p:clrMapOvr>
    <a:masterClrMapping/>
  </p:clrMapOvr>
</p:sld>
</file>

<file path=ppt/theme/theme1.xml><?xml version="1.0" encoding="utf-8"?>
<a:theme xmlns:a="http://schemas.openxmlformats.org/drawingml/2006/main" name="Office Theme">
  <a:themeElements>
    <a:clrScheme name="UC Santa Barbara">
      <a:dk1>
        <a:srgbClr val="000000"/>
      </a:dk1>
      <a:lt1>
        <a:srgbClr val="FFFFFF"/>
      </a:lt1>
      <a:dk2>
        <a:srgbClr val="003660"/>
      </a:dk2>
      <a:lt2>
        <a:srgbClr val="FEBC11"/>
      </a:lt2>
      <a:accent1>
        <a:srgbClr val="04859B"/>
      </a:accent1>
      <a:accent2>
        <a:srgbClr val="798D38"/>
      </a:accent2>
      <a:accent3>
        <a:srgbClr val="0BA89A"/>
      </a:accent3>
      <a:accent4>
        <a:srgbClr val="EF5645"/>
      </a:accent4>
      <a:accent5>
        <a:srgbClr val="9CBEBE"/>
      </a:accent5>
      <a:accent6>
        <a:srgbClr val="DCD6CC"/>
      </a:accent6>
      <a:hlink>
        <a:srgbClr val="07518C"/>
      </a:hlink>
      <a:folHlink>
        <a:srgbClr val="A1AFBA"/>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ts val="2160"/>
          </a:lnSpc>
          <a:defRPr sz="1800" dirty="0">
            <a:latin typeface="Century Gothic" panose="020B0502020202020204" pitchFamily="34" charset="0"/>
          </a:defRPr>
        </a:defPPr>
      </a:lstStyle>
    </a:txDef>
  </a:objectDefaults>
  <a:extraClrSchemeLst/>
  <a:extLst>
    <a:ext uri="{05A4C25C-085E-4340-85A3-A5531E510DB2}">
      <thm15:themeFamily xmlns:thm15="http://schemas.microsoft.com/office/thememl/2012/main" name="Presentation2" id="{7F23714A-36D0-C044-92E7-4DA7B1BC0D35}" vid="{9FF7AE44-73DE-224F-B4C7-65176B6544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B86961981156499E174A0EA5BA59D8" ma:contentTypeVersion="25" ma:contentTypeDescription="Create a new document." ma:contentTypeScope="" ma:versionID="91872c1562ba37378647f541915b07a2">
  <xsd:schema xmlns:xsd="http://www.w3.org/2001/XMLSchema" xmlns:xs="http://www.w3.org/2001/XMLSchema" xmlns:p="http://schemas.microsoft.com/office/2006/metadata/properties" xmlns:ns1="http://schemas.microsoft.com/sharepoint/v3" xmlns:ns2="4fb4c21e-1487-492b-8166-24c028d77f1f" xmlns:ns3="03c9c900-867e-46da-b9f1-556c607e5d38" targetNamespace="http://schemas.microsoft.com/office/2006/metadata/properties" ma:root="true" ma:fieldsID="1f0a4a4673f9c210322846230da16731" ns1:_="" ns2:_="" ns3:_="">
    <xsd:import namespace="http://schemas.microsoft.com/sharepoint/v3"/>
    <xsd:import namespace="4fb4c21e-1487-492b-8166-24c028d77f1f"/>
    <xsd:import namespace="03c9c900-867e-46da-b9f1-556c607e5d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Number" minOccurs="0"/>
                <xsd:element ref="ns2:MediaLengthInSeconds" minOccurs="0"/>
                <xsd:element ref="ns2:lcf76f155ced4ddcb4097134ff3c332f" minOccurs="0"/>
                <xsd:element ref="ns3:TaxCatchAll" minOccurs="0"/>
                <xsd:element ref="ns2:Date" minOccurs="0"/>
                <xsd:element ref="ns2:TestDate" minOccurs="0"/>
                <xsd:element ref="ns1:_ip_UnifiedCompliancePolicyProperties" minOccurs="0"/>
                <xsd:element ref="ns1:_ip_UnifiedCompliancePolicyUIActio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b4c21e-1487-492b-8166-24c028d77f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Number" ma:index="19" nillable="true" ma:displayName="Number" ma:format="Dropdown" ma:internalName="Number" ma:percentage="FALSE">
      <xsd:simpleType>
        <xsd:restriction base="dms:Number"/>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7ce0f63-8c60-4528-992a-d6938baa584d" ma:termSetId="09814cd3-568e-fe90-9814-8d621ff8fb84" ma:anchorId="fba54fb3-c3e1-fe81-a776-ca4b69148c4d" ma:open="true" ma:isKeyword="false">
      <xsd:complexType>
        <xsd:sequence>
          <xsd:element ref="pc:Terms" minOccurs="0" maxOccurs="1"/>
        </xsd:sequence>
      </xsd:complexType>
    </xsd:element>
    <xsd:element name="Date" ma:index="24" nillable="true" ma:displayName="Date" ma:format="DateTime" ma:internalName="Date">
      <xsd:simpleType>
        <xsd:restriction base="dms:DateTime"/>
      </xsd:simpleType>
    </xsd:element>
    <xsd:element name="TestDate" ma:index="25" nillable="true" ma:displayName="TestDate" ma:default="[today]" ma:format="DateOnly" ma:internalName="TestDate">
      <xsd:simpleType>
        <xsd:restriction base="dms:DateTime"/>
      </xsd:simpleType>
    </xsd:element>
    <xsd:element name="MediaServiceLocation" ma:index="28" nillable="true" ma:displayName="Location" ma:indexed="true" ma:internalName="MediaServiceLocation" ma:readOnly="true">
      <xsd:simpleType>
        <xsd:restriction base="dms:Text"/>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c9c900-867e-46da-b9f1-556c607e5d3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3868564-c06c-44cb-8fed-4f13685beab4}" ma:internalName="TaxCatchAll" ma:showField="CatchAllData" ma:web="03c9c900-867e-46da-b9f1-556c607e5d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fb4c21e-1487-492b-8166-24c028d77f1f">
      <Terms xmlns="http://schemas.microsoft.com/office/infopath/2007/PartnerControls"/>
    </lcf76f155ced4ddcb4097134ff3c332f>
    <_ip_UnifiedCompliancePolicyUIAction xmlns="http://schemas.microsoft.com/sharepoint/v3" xsi:nil="true"/>
    <Number xmlns="4fb4c21e-1487-492b-8166-24c028d77f1f" xsi:nil="true"/>
    <TestDate xmlns="4fb4c21e-1487-492b-8166-24c028d77f1f">2024-05-20T18:16:54+00:00</TestDate>
    <Date xmlns="4fb4c21e-1487-492b-8166-24c028d77f1f" xsi:nil="true"/>
    <_ip_UnifiedCompliancePolicyProperties xmlns="http://schemas.microsoft.com/sharepoint/v3" xsi:nil="true"/>
    <TaxCatchAll xmlns="03c9c900-867e-46da-b9f1-556c607e5d38" xsi:nil="true"/>
  </documentManagement>
</p:properties>
</file>

<file path=customXml/itemProps1.xml><?xml version="1.0" encoding="utf-8"?>
<ds:datastoreItem xmlns:ds="http://schemas.openxmlformats.org/officeDocument/2006/customXml" ds:itemID="{1D4C61D4-47AD-4D0F-BA80-4B1339FD0ED8}"/>
</file>

<file path=customXml/itemProps2.xml><?xml version="1.0" encoding="utf-8"?>
<ds:datastoreItem xmlns:ds="http://schemas.openxmlformats.org/officeDocument/2006/customXml" ds:itemID="{9CA0C8FC-CE0C-4176-AA84-D5D39FCC59BB}"/>
</file>

<file path=customXml/itemProps3.xml><?xml version="1.0" encoding="utf-8"?>
<ds:datastoreItem xmlns:ds="http://schemas.openxmlformats.org/officeDocument/2006/customXml" ds:itemID="{A2115908-CE13-4A8E-BEB2-02B6751BFCC6}"/>
</file>

<file path=docProps/app.xml><?xml version="1.0" encoding="utf-8"?>
<Properties xmlns="http://schemas.openxmlformats.org/officeDocument/2006/extended-properties" xmlns:vt="http://schemas.openxmlformats.org/officeDocument/2006/docPropsVTypes">
  <Template>UC-Santa-Barbara-Powerpoint-Standard</Template>
  <TotalTime>7218</TotalTime>
  <Words>1770</Words>
  <Application>Microsoft Office PowerPoint</Application>
  <PresentationFormat>On-screen Show (4:3)</PresentationFormat>
  <Paragraphs>252</Paragraphs>
  <Slides>32</Slides>
  <Notes>20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3" baseType="lpstr">
      <vt:lpstr>Arial</vt:lpstr>
      <vt:lpstr>Arial Narrow</vt:lpstr>
      <vt:lpstr>Calibri</vt:lpstr>
      <vt:lpstr>Calibri Light</vt:lpstr>
      <vt:lpstr>Century Gothic</vt:lpstr>
      <vt:lpstr>Noto Sans Symbols</vt:lpstr>
      <vt:lpstr>Symbol</vt:lpstr>
      <vt:lpstr>Times New Roman</vt:lpstr>
      <vt:lpstr>Wingdings</vt:lpstr>
      <vt:lpstr>Office Theme</vt:lpstr>
      <vt:lpstr>VISIO</vt:lpstr>
      <vt:lpstr> </vt:lpstr>
      <vt:lpstr>Agenda </vt:lpstr>
      <vt:lpstr>Overview of the Emergency Operations Center</vt:lpstr>
      <vt:lpstr>Standardized Emergency Management System (SEMS)</vt:lpstr>
      <vt:lpstr>Management Function Descriptions</vt:lpstr>
      <vt:lpstr>Exercise Guidelines: </vt:lpstr>
      <vt:lpstr>Scenario - Initial Impact </vt:lpstr>
      <vt:lpstr>Seismogram recorded on campus during the  earthquake. The seismogram shows the acceleration of the ground during the earthquake as a percentage of gravity</vt:lpstr>
      <vt:lpstr>Situation Briefing </vt:lpstr>
      <vt:lpstr>Outside plant (OSP) infrastructure - A duct break with service-impacting cable damage</vt:lpstr>
      <vt:lpstr>Outside plant (OSP) infrastructure - A duct break with service-impacting cable damage (slide 2 of 2)</vt:lpstr>
      <vt:lpstr>PowerPoint Presentation</vt:lpstr>
      <vt:lpstr>Discussion Points from our Last Emergency planning Committee Meeting </vt:lpstr>
      <vt:lpstr>Module 1 - Campus Impacts/Concerns  </vt:lpstr>
      <vt:lpstr>Group Discussion Topics/Concerns </vt:lpstr>
      <vt:lpstr>Module 2 - EOC Section Breakout Discussion</vt:lpstr>
      <vt:lpstr>Situation Briefing Update </vt:lpstr>
      <vt:lpstr>Building Damage Update </vt:lpstr>
      <vt:lpstr>Suggested Breakout Discussion Questions:  </vt:lpstr>
      <vt:lpstr>EOC Chart </vt:lpstr>
      <vt:lpstr>Go to your EOC Zoom Breakouts:</vt:lpstr>
      <vt:lpstr>Debrief </vt:lpstr>
      <vt:lpstr>The 1978 Santa Barbara Earthquake: UC Santa Barbara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Feedback Survey Link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Caesar</dc:creator>
  <cp:lastModifiedBy>James R. Caesar</cp:lastModifiedBy>
  <cp:revision>250</cp:revision>
  <dcterms:created xsi:type="dcterms:W3CDTF">2019-12-16T16:16:15Z</dcterms:created>
  <dcterms:modified xsi:type="dcterms:W3CDTF">2023-12-07T19:34:56Z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0x0101008CB86961981156499E174A0EA5BA59D8</vt:lpwstr>
  </property>
</Properties>
</file>